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301" r:id="rId4"/>
    <p:sldId id="302" r:id="rId5"/>
    <p:sldId id="294" r:id="rId6"/>
    <p:sldId id="274" r:id="rId7"/>
    <p:sldId id="272" r:id="rId8"/>
    <p:sldId id="275" r:id="rId9"/>
    <p:sldId id="284" r:id="rId10"/>
    <p:sldId id="285" r:id="rId11"/>
    <p:sldId id="286" r:id="rId12"/>
    <p:sldId id="287" r:id="rId13"/>
    <p:sldId id="306" r:id="rId14"/>
    <p:sldId id="292" r:id="rId15"/>
    <p:sldId id="289" r:id="rId16"/>
    <p:sldId id="296" r:id="rId17"/>
    <p:sldId id="297" r:id="rId18"/>
    <p:sldId id="304" r:id="rId19"/>
    <p:sldId id="295" r:id="rId20"/>
    <p:sldId id="303" r:id="rId21"/>
    <p:sldId id="305" r:id="rId22"/>
    <p:sldId id="270" r:id="rId23"/>
  </p:sldIdLst>
  <p:sldSz cx="9144000" cy="5143500" type="screen16x9"/>
  <p:notesSz cx="6858000" cy="9144000"/>
  <p:embeddedFontLst>
    <p:embeddedFont>
      <p:font typeface="Proxima Nova" charset="0"/>
      <p:regular r:id="rId26"/>
      <p:bold r:id="rId27"/>
      <p:italic r:id="rId28"/>
      <p:boldItalic r:id="rId29"/>
    </p:embeddedFont>
    <p:embeddedFont>
      <p:font typeface="Calibri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73"/>
    <a:srgbClr val="DA7966"/>
    <a:srgbClr val="DC6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102" d="100"/>
          <a:sy n="102" d="100"/>
        </p:scale>
        <p:origin x="-546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ABB94-231F-47DF-AC17-534CFE5D6BAA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9ADFD-A369-4CB5-A500-661FB0F8E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15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9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D7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79511" y="1347614"/>
            <a:ext cx="6696745" cy="30243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4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Проблемы формирования  фондов оценочных средств на основе типовых  алгоритмов. </a:t>
            </a:r>
            <a:r>
              <a:rPr lang="ru-RU" sz="24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ru-RU" sz="24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Подходы </a:t>
            </a:r>
            <a:r>
              <a:rPr lang="ru-RU" sz="24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к  определению структуры и содержания оценочных средств  для использования при проведении олимпиад профессионального мастерства в 2017 </a:t>
            </a:r>
            <a:r>
              <a:rPr lang="ru-RU" sz="24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году </a:t>
            </a:r>
            <a:endParaRPr lang="en-GB" sz="24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79512" y="123479"/>
            <a:ext cx="4661938" cy="86409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Постульгина</a:t>
            </a:r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Елена Ивановна,</a:t>
            </a:r>
          </a:p>
          <a:p>
            <a:pPr lvl="0" algn="l"/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начальник отдела аналитического и методического обеспечения  ФГБУ «ФИОКО»</a:t>
            </a:r>
            <a:endParaRPr lang="en-GB" sz="14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spcBef>
                <a:spcPts val="0"/>
              </a:spcBef>
              <a:buNone/>
            </a:pPr>
            <a:endParaRPr sz="1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584153" y="123478"/>
            <a:ext cx="4788046" cy="3600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Тестирование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10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8090" y="578193"/>
            <a:ext cx="5184576" cy="324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Инвариантная часть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800" y="987575"/>
            <a:ext cx="7926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Алгоритм формирования </a:t>
            </a:r>
            <a:r>
              <a:rPr lang="ru-RU" sz="1800" b="1" dirty="0" smtClean="0">
                <a:solidFill>
                  <a:schemeClr val="tx1"/>
                </a:solidFill>
              </a:rPr>
              <a:t>единый  </a:t>
            </a:r>
            <a:r>
              <a:rPr lang="ru-RU" sz="1800" b="1" dirty="0">
                <a:solidFill>
                  <a:schemeClr val="tx1"/>
                </a:solidFill>
              </a:rPr>
              <a:t>для всех  специальностей СПО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7503" y="1923678"/>
            <a:ext cx="1476649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тематических направлений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1707655"/>
            <a:ext cx="1584176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закрытой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 выбором ответа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1707654"/>
            <a:ext cx="1512168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открытой формы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697934"/>
            <a:ext cx="1512168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установление соответствия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1697933"/>
            <a:ext cx="1800200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установление правильной последовательности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995686"/>
            <a:ext cx="72008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9752" y="1779662"/>
            <a:ext cx="720080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67944" y="1779662"/>
            <a:ext cx="792088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36907" y="1759564"/>
            <a:ext cx="766530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96337" y="1779662"/>
            <a:ext cx="792088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0" y="3615752"/>
            <a:ext cx="10332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0,1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42183" y="3629888"/>
            <a:ext cx="10332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0,2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603540" y="3631863"/>
            <a:ext cx="10332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0,3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75749" y="3603591"/>
            <a:ext cx="10332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0,4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587974"/>
            <a:ext cx="36724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 баллов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075806"/>
            <a:ext cx="14766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 каждому</a:t>
            </a:r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1584153" y="1779662"/>
            <a:ext cx="251543" cy="1960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584153" y="123478"/>
            <a:ext cx="4788046" cy="3600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Тестирование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11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8090" y="578193"/>
            <a:ext cx="5184576" cy="324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Вариативная часть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7575"/>
            <a:ext cx="6912769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Алгоритм формирования </a:t>
            </a:r>
            <a:r>
              <a:rPr lang="ru-RU" sz="1800" b="1" dirty="0" smtClean="0">
                <a:solidFill>
                  <a:schemeClr val="tx1"/>
                </a:solidFill>
              </a:rPr>
              <a:t>единый  </a:t>
            </a:r>
            <a:r>
              <a:rPr lang="ru-RU" sz="1800" b="1" dirty="0">
                <a:solidFill>
                  <a:schemeClr val="tx1"/>
                </a:solidFill>
              </a:rPr>
              <a:t>для всех </a:t>
            </a:r>
            <a:r>
              <a:rPr lang="ru-RU" sz="1800" b="1" dirty="0" smtClean="0">
                <a:solidFill>
                  <a:schemeClr val="tx1"/>
                </a:solidFill>
              </a:rPr>
              <a:t>УГС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3" y="1923678"/>
            <a:ext cx="1476649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тематических направлений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1707655"/>
            <a:ext cx="1584176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закрытой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 выбором ответа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1707654"/>
            <a:ext cx="1512168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открытой формы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697934"/>
            <a:ext cx="1512168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установление соответствия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1697933"/>
            <a:ext cx="1800200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установление правильной последовательности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995686"/>
            <a:ext cx="72008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2-?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9752" y="1779662"/>
            <a:ext cx="720080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67944" y="1779662"/>
            <a:ext cx="792088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36907" y="1759564"/>
            <a:ext cx="766530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96337" y="1779662"/>
            <a:ext cx="792088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6568" y="3474235"/>
            <a:ext cx="1033264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42183" y="3507854"/>
            <a:ext cx="1033264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603540" y="3507855"/>
            <a:ext cx="1033264" cy="7920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75749" y="3507855"/>
            <a:ext cx="1033264" cy="7920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0507" y="4587974"/>
            <a:ext cx="514187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 вопросов - 5 баллов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075806"/>
            <a:ext cx="14766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 каждому</a:t>
            </a:r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1584153" y="1779662"/>
            <a:ext cx="251543" cy="1960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0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584152" y="123478"/>
            <a:ext cx="5508127" cy="3600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Тестирование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12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8089" y="578193"/>
            <a:ext cx="6218247" cy="324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Банк тестовых вопросов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800" y="987575"/>
            <a:ext cx="7926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Алгоритм формирования </a:t>
            </a:r>
            <a:r>
              <a:rPr lang="ru-RU" sz="1800" b="1" dirty="0" smtClean="0">
                <a:solidFill>
                  <a:schemeClr val="tx1"/>
                </a:solidFill>
              </a:rPr>
              <a:t>единый  </a:t>
            </a:r>
            <a:r>
              <a:rPr lang="ru-RU" sz="1800" b="1" dirty="0">
                <a:solidFill>
                  <a:schemeClr val="tx1"/>
                </a:solidFill>
              </a:rPr>
              <a:t>для всех  </a:t>
            </a:r>
            <a:r>
              <a:rPr lang="ru-RU" sz="1800" b="1" dirty="0" smtClean="0">
                <a:solidFill>
                  <a:schemeClr val="tx1"/>
                </a:solidFill>
              </a:rPr>
              <a:t>УГС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2" y="1977802"/>
            <a:ext cx="1476649" cy="1502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По </a:t>
            </a:r>
            <a:r>
              <a:rPr lang="ru-RU" b="1" dirty="0" smtClean="0">
                <a:solidFill>
                  <a:schemeClr val="tx1"/>
                </a:solidFill>
              </a:rPr>
              <a:t>каждому из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тематических направлений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1697934"/>
            <a:ext cx="1584176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закрытой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 выбором ответа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1707654"/>
            <a:ext cx="1512168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открытой формы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697934"/>
            <a:ext cx="1512168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установление соответствия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1697933"/>
            <a:ext cx="1800200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установление правильной последовательности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9752" y="1779662"/>
            <a:ext cx="720080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67944" y="1779662"/>
            <a:ext cx="792088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32242" y="1759564"/>
            <a:ext cx="766530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96337" y="1779662"/>
            <a:ext cx="792088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6568" y="3426125"/>
            <a:ext cx="1033264" cy="585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10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42183" y="3426124"/>
            <a:ext cx="1033264" cy="585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10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603540" y="3435847"/>
            <a:ext cx="103326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10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75749" y="3435848"/>
            <a:ext cx="103326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10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0506" y="4155926"/>
            <a:ext cx="5141875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Инвариантная часть - 100 вопросов;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вариативная часть -  80-100 вопросов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584153" y="1779662"/>
            <a:ext cx="251543" cy="1960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1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3" y="267495"/>
            <a:ext cx="7624464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Тестирование </a:t>
            </a:r>
            <a:endParaRPr lang="ru-RU" sz="2000" dirty="0"/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27153" y="3065950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02330"/>
            <a:ext cx="2448272" cy="1153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 тестовых вопросов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203598"/>
            <a:ext cx="2746833" cy="11521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ФИОКО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320252"/>
            <a:ext cx="108012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ФУМО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62648" y="1194670"/>
            <a:ext cx="2941799" cy="115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  +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79" y="3354599"/>
            <a:ext cx="3312367" cy="65731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Организаторы олимпиады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315942"/>
            <a:ext cx="1022897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ФУМО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891101" y="2076187"/>
            <a:ext cx="964526" cy="15236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6523824" y="2124883"/>
            <a:ext cx="960217" cy="1421905"/>
          </a:xfrm>
          <a:prstGeom prst="rightArrow">
            <a:avLst>
              <a:gd name="adj1" fmla="val 50000"/>
              <a:gd name="adj2" fmla="val 516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ьная выноска 10"/>
          <p:cNvSpPr/>
          <p:nvPr/>
        </p:nvSpPr>
        <p:spPr>
          <a:xfrm>
            <a:off x="7884368" y="2497698"/>
            <a:ext cx="1224136" cy="612648"/>
          </a:xfrm>
          <a:prstGeom prst="wedgeEllipseCallout">
            <a:avLst>
              <a:gd name="adj1" fmla="val -90221"/>
              <a:gd name="adj2" fmla="val 305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ФУМО, МОН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4011910"/>
            <a:ext cx="1944216" cy="4948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Тиражирование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33547" y="4011911"/>
            <a:ext cx="1758933" cy="4948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56176" y="4506724"/>
            <a:ext cx="1728192" cy="5853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Жюри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3" y="267495"/>
            <a:ext cx="7624464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ru-RU" sz="2000" b="1" dirty="0" smtClean="0"/>
              <a:t>«</a:t>
            </a:r>
            <a:r>
              <a:rPr lang="ru-RU" sz="2000" b="1" dirty="0"/>
              <a:t>Перевод профессионального текста (сообщения)»</a:t>
            </a:r>
            <a:r>
              <a:rPr lang="ru-RU" sz="2000" dirty="0"/>
              <a:t>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275607"/>
            <a:ext cx="4079203" cy="792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умений применять лексику и грамматику иностранного языка для перевода текста на профессиональную </a:t>
            </a:r>
            <a:r>
              <a:rPr lang="ru-RU" b="1" dirty="0" smtClean="0">
                <a:solidFill>
                  <a:schemeClr val="tx1"/>
                </a:solidFill>
              </a:rPr>
              <a:t>тему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1275607"/>
            <a:ext cx="3744416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умений общаться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устно и письменно)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</a:t>
            </a:r>
            <a:r>
              <a:rPr lang="ru-RU" b="1" dirty="0">
                <a:solidFill>
                  <a:schemeClr val="tx1"/>
                </a:solidFill>
              </a:rPr>
              <a:t>иностранном языке на профессиональные  темы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211711"/>
            <a:ext cx="40324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7704" y="771551"/>
            <a:ext cx="53285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озволяет  </a:t>
            </a:r>
            <a:r>
              <a:rPr lang="ru-RU" sz="1600" b="1" dirty="0">
                <a:solidFill>
                  <a:schemeClr val="tx1"/>
                </a:solidFill>
              </a:rPr>
              <a:t>оценить уровень </a:t>
            </a:r>
            <a:r>
              <a:rPr lang="ru-RU" sz="1600" b="1" dirty="0" err="1" smtClean="0">
                <a:solidFill>
                  <a:schemeClr val="tx1"/>
                </a:solidFill>
              </a:rPr>
              <a:t>сформированности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211712"/>
            <a:ext cx="208823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</a:rPr>
              <a:t>     задачи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859783"/>
            <a:ext cx="1872208" cy="13681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Перевод текста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17438" y="2859782"/>
            <a:ext cx="4883426" cy="3960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Ответы на вопросы по тексту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59560" y="3363839"/>
            <a:ext cx="484130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err="1" smtClean="0">
                <a:solidFill>
                  <a:schemeClr val="tx1"/>
                </a:solidFill>
              </a:rPr>
              <a:t>Аудирование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59560" y="3867894"/>
            <a:ext cx="484130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Выполнение действия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0506" y="3051600"/>
            <a:ext cx="785390" cy="6885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+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17438" y="2859783"/>
            <a:ext cx="626570" cy="13681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96142" y="2859784"/>
            <a:ext cx="587626" cy="13681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371951"/>
            <a:ext cx="299168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Качество письменной речи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Грамотность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4371952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Глубина понимания текста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Независимость выполнения задания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1841" y="4383444"/>
            <a:ext cx="2154255" cy="7085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Единые критерии оценивания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24328" y="2067695"/>
            <a:ext cx="1619672" cy="817240"/>
          </a:xfrm>
          <a:prstGeom prst="ellipse">
            <a:avLst/>
          </a:prstGeom>
          <a:solidFill>
            <a:srgbClr val="DA7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баллов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82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2" y="267495"/>
            <a:ext cx="7840487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dirty="0"/>
              <a:t>Перевод профессионального текста (сообщения)»</a:t>
            </a:r>
            <a:r>
              <a:rPr lang="ru-RU" sz="2000" dirty="0"/>
              <a:t>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1" y="1275606"/>
            <a:ext cx="2693937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тексте профессиональной лексики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специальности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82017" y="1275606"/>
            <a:ext cx="282631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текста языку участника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275606"/>
            <a:ext cx="2808312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текста 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1500-2000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84152" y="771551"/>
            <a:ext cx="622820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Требования 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540792" y="2355726"/>
            <a:ext cx="92337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859782"/>
            <a:ext cx="62646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вариантов  =</a:t>
            </a:r>
          </a:p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специальностей Х  количество языков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83968" y="1131591"/>
            <a:ext cx="484632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123728" y="1131591"/>
            <a:ext cx="484632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732240" y="1131591"/>
            <a:ext cx="576064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92280" y="2859782"/>
            <a:ext cx="158417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х  2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0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3" y="267495"/>
            <a:ext cx="7624464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Инвариантная часть заданий </a:t>
            </a:r>
            <a:r>
              <a:rPr lang="en-US" sz="2000" b="1" dirty="0" smtClean="0"/>
              <a:t>II </a:t>
            </a:r>
            <a:r>
              <a:rPr lang="ru-RU" sz="2000" b="1" dirty="0" smtClean="0"/>
              <a:t>уровня</a:t>
            </a:r>
            <a:endParaRPr lang="ru-RU" sz="2000" dirty="0"/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49" y="3065950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404" y="1274337"/>
            <a:ext cx="1872208" cy="1153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3728" y="1274337"/>
            <a:ext cx="1866223" cy="1152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7704" y="771551"/>
            <a:ext cx="5328592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озволяет  </a:t>
            </a:r>
            <a:r>
              <a:rPr lang="ru-RU" sz="1600" b="1" dirty="0">
                <a:solidFill>
                  <a:schemeClr val="tx1"/>
                </a:solidFill>
              </a:rPr>
              <a:t>оценить уровень </a:t>
            </a:r>
            <a:r>
              <a:rPr lang="ru-RU" sz="1600" b="1" dirty="0" err="1" smtClean="0">
                <a:solidFill>
                  <a:schemeClr val="tx1"/>
                </a:solidFill>
              </a:rPr>
              <a:t>сформированности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0506" y="2787774"/>
            <a:ext cx="3413682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2-5 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smtClean="0">
                <a:solidFill>
                  <a:schemeClr val="tx1"/>
                </a:solidFill>
              </a:rPr>
              <a:t>задач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1841" y="3867894"/>
            <a:ext cx="2802327" cy="8488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Единые критерии оценивания для УГС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8968" y="1275605"/>
            <a:ext cx="2373272" cy="115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1275607"/>
            <a:ext cx="1897157" cy="1152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03324" y="3320252"/>
            <a:ext cx="1633171" cy="914400"/>
          </a:xfrm>
          <a:prstGeom prst="ellipse">
            <a:avLst/>
          </a:prstGeom>
          <a:solidFill>
            <a:srgbClr val="CD7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35 баллов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3" y="267495"/>
            <a:ext cx="7624464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Вариативная  часть заданий </a:t>
            </a:r>
            <a:r>
              <a:rPr lang="en-US" sz="2000" b="1" dirty="0" smtClean="0"/>
              <a:t>II </a:t>
            </a:r>
            <a:r>
              <a:rPr lang="ru-RU" sz="2000" b="1" dirty="0" smtClean="0"/>
              <a:t>уровня</a:t>
            </a:r>
            <a:endParaRPr lang="ru-RU" sz="2000" dirty="0"/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49" y="3065950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404" y="1274337"/>
            <a:ext cx="1872208" cy="1153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3728" y="1274337"/>
            <a:ext cx="1866223" cy="1152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7704" y="771551"/>
            <a:ext cx="5328592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озволяет  </a:t>
            </a:r>
            <a:r>
              <a:rPr lang="ru-RU" sz="1600" b="1" dirty="0">
                <a:solidFill>
                  <a:schemeClr val="tx1"/>
                </a:solidFill>
              </a:rPr>
              <a:t>оценить уровень </a:t>
            </a:r>
            <a:r>
              <a:rPr lang="ru-RU" sz="1600" b="1" dirty="0" err="1" smtClean="0">
                <a:solidFill>
                  <a:schemeClr val="tx1"/>
                </a:solidFill>
              </a:rPr>
              <a:t>сформированности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1840" y="3065950"/>
            <a:ext cx="3882447" cy="8019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2-5 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b="1" dirty="0" smtClean="0">
                <a:solidFill>
                  <a:schemeClr val="tx1"/>
                </a:solidFill>
              </a:rPr>
              <a:t>задач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3867894"/>
            <a:ext cx="2880320" cy="8488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Критерии оценивания для специальности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8968" y="1275605"/>
            <a:ext cx="2373272" cy="115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1275607"/>
            <a:ext cx="1897157" cy="1152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03324" y="3320252"/>
            <a:ext cx="1633171" cy="914400"/>
          </a:xfrm>
          <a:prstGeom prst="ellipse">
            <a:avLst/>
          </a:prstGeom>
          <a:solidFill>
            <a:srgbClr val="CD7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35 баллов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7799" y="2931790"/>
            <a:ext cx="2889039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Демонстрационный экзамен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00" y="2953494"/>
            <a:ext cx="5380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7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18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chemeClr val="tx1"/>
                </a:solidFill>
              </a:rPr>
              <a:t>Система </a:t>
            </a:r>
            <a:r>
              <a:rPr lang="ru-RU" sz="2000" b="1" dirty="0">
                <a:solidFill>
                  <a:schemeClr val="tx1"/>
                </a:solidFill>
              </a:rPr>
              <a:t>оценивания выполнения заданий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1203599"/>
            <a:ext cx="8502672" cy="288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конкурсных заданий используются следующие  основные процедуры: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начисления основных баллов за выполнение заданий;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начисления </a:t>
            </a:r>
            <a:r>
              <a:rPr lang="ru-RU" sz="18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штрафных </a:t>
            </a:r>
            <a:r>
              <a:rPr lang="ru-RU" sz="1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за выполнение заданий;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формирования сводных результатов участников Олимпиады;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ранжирования результатов участников Олимпиады.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0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19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6688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ЗАДАНИЕ «Разработка  </a:t>
            </a:r>
            <a:r>
              <a:rPr lang="ru-RU" sz="1600" b="1" dirty="0">
                <a:solidFill>
                  <a:schemeClr val="tx1"/>
                </a:solidFill>
              </a:rPr>
              <a:t>3</a:t>
            </a:r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модели </a:t>
            </a:r>
            <a:r>
              <a:rPr lang="ru-RU" sz="1600" b="1" dirty="0">
                <a:solidFill>
                  <a:schemeClr val="tx1"/>
                </a:solidFill>
              </a:rPr>
              <a:t>детали «Вал</a:t>
            </a:r>
            <a:r>
              <a:rPr lang="ru-RU" sz="1600" b="1" dirty="0" smtClean="0">
                <a:solidFill>
                  <a:schemeClr val="tx1"/>
                </a:solidFill>
              </a:rPr>
              <a:t>», </a:t>
            </a:r>
            <a:r>
              <a:rPr lang="ru-RU" sz="1600" b="1" dirty="0">
                <a:solidFill>
                  <a:schemeClr val="tx1"/>
                </a:solidFill>
              </a:rPr>
              <a:t>оформить технологическую </a:t>
            </a:r>
            <a:r>
              <a:rPr lang="ru-RU" sz="1600" b="1" dirty="0" smtClean="0">
                <a:solidFill>
                  <a:schemeClr val="tx1"/>
                </a:solidFill>
              </a:rPr>
              <a:t>документацию»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11868"/>
              </p:ext>
            </p:extLst>
          </p:nvPr>
        </p:nvGraphicFramePr>
        <p:xfrm>
          <a:off x="395536" y="843559"/>
          <a:ext cx="8206048" cy="1914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4404"/>
                <a:gridCol w="1611644"/>
              </a:tblGrid>
              <a:tr h="11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Критерии оценки: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46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В приложении 4 указан верно размер резьбы М24х1,5-7Н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7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3d модель выполнена в масштабе 1:1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7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Верно выполнены линейные, угловые размеры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46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Верно выполнены наружные диаметральные и радиальные размеры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7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Выполнены все функциональные отверстия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46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Верно выполнены отдельные элементы чертежа – фаски, скругления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4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Построение модели с минимальным количеством контуров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</a:rPr>
                        <a:t>   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945952"/>
              </p:ext>
            </p:extLst>
          </p:nvPr>
        </p:nvGraphicFramePr>
        <p:xfrm>
          <a:off x="395536" y="3147813"/>
          <a:ext cx="8206048" cy="1753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4404"/>
                <a:gridCol w="1611644"/>
              </a:tblGrid>
              <a:tr h="193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приложении 4 указан неверно размер резьбы М24х1,5-7Н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93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3d модель выполнена  не в масштабе 1:1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80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Неверно выполнены или отсутствуют от 1 до нескольких линейных, угловых размеров (снятие 0,1 балла за 1 неверный размер; неверно  выполнены 50% и более размеров – снятие 1,5 балла)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0,1-1,5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01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Неверно выполнены или отсутствуют от 1 до нескольких наружных диаметральных или радиальных размеров (снятие 0,1 балла за 1 неверный размер; неверно  выполнены 50% и более размеров – снятие 2 балла)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0,1-2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2763442"/>
            <a:ext cx="8206048" cy="384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Снятие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8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51470"/>
            <a:ext cx="806489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Проблемы формирования  фондов оценочных средств </a:t>
            </a:r>
            <a:endParaRPr lang="ru-RU" sz="2000" b="1" dirty="0" smtClean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на </a:t>
            </a:r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основе типовых  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алгоритмов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749824"/>
            <a:ext cx="8750000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924881"/>
            <a:ext cx="3888432" cy="63875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 понятийного аппарата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5921" y="2211710"/>
            <a:ext cx="3890056" cy="804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единого понимания  подходов к формированию  конкурсных заданий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99993" y="843558"/>
            <a:ext cx="1800200" cy="86409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Оценочные средства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40153" y="814062"/>
            <a:ext cx="1634480" cy="893591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212466" y="843557"/>
            <a:ext cx="1770897" cy="86409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Конкурсные задания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499993" y="2102148"/>
            <a:ext cx="2018224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 на проверку соответствия ФГОС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60232" y="2102148"/>
            <a:ext cx="216024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Кейсы нестандартных (производственных) ситуаций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660232" y="2102148"/>
            <a:ext cx="389343" cy="877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499993" y="2102148"/>
            <a:ext cx="43204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3507854"/>
            <a:ext cx="381642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Наполнение банка конкурсных заданий 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716016" y="3413354"/>
            <a:ext cx="1728192" cy="9585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854903" y="3413354"/>
            <a:ext cx="1965569" cy="8872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Разработчики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556707" y="3413354"/>
            <a:ext cx="43204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660232" y="3399802"/>
            <a:ext cx="43204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20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6688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ЗАДАНИЕ «Разработка  </a:t>
            </a:r>
            <a:r>
              <a:rPr lang="ru-RU" sz="1600" b="1" dirty="0">
                <a:solidFill>
                  <a:schemeClr val="tx1"/>
                </a:solidFill>
              </a:rPr>
              <a:t>3</a:t>
            </a:r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модели </a:t>
            </a:r>
            <a:r>
              <a:rPr lang="ru-RU" sz="1600" b="1" dirty="0">
                <a:solidFill>
                  <a:schemeClr val="tx1"/>
                </a:solidFill>
              </a:rPr>
              <a:t>детали «Вал</a:t>
            </a:r>
            <a:r>
              <a:rPr lang="ru-RU" sz="1600" b="1" dirty="0" smtClean="0">
                <a:solidFill>
                  <a:schemeClr val="tx1"/>
                </a:solidFill>
              </a:rPr>
              <a:t>», </a:t>
            </a:r>
            <a:r>
              <a:rPr lang="ru-RU" sz="1600" b="1" dirty="0">
                <a:solidFill>
                  <a:schemeClr val="tx1"/>
                </a:solidFill>
              </a:rPr>
              <a:t>оформить технологическую </a:t>
            </a:r>
            <a:r>
              <a:rPr lang="ru-RU" sz="1600" b="1" dirty="0" smtClean="0">
                <a:solidFill>
                  <a:schemeClr val="tx1"/>
                </a:solidFill>
              </a:rPr>
              <a:t>документацию»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24674"/>
              </p:ext>
            </p:extLst>
          </p:nvPr>
        </p:nvGraphicFramePr>
        <p:xfrm>
          <a:off x="317800" y="843558"/>
          <a:ext cx="8401560" cy="418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42"/>
                <a:gridCol w="2432879"/>
                <a:gridCol w="1548196"/>
                <a:gridCol w="3978143"/>
              </a:tblGrid>
              <a:tr h="58492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 (показатель)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критерия</a:t>
                      </a:r>
                      <a:endParaRPr lang="ru-RU" dirty="0"/>
                    </a:p>
                  </a:txBody>
                  <a:tcPr/>
                </a:tc>
              </a:tr>
              <a:tr h="584921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 резьбы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2 -</a:t>
                      </a:r>
                      <a:r>
                        <a:rPr lang="ru-RU" baseline="0" dirty="0" smtClean="0"/>
                        <a:t> размер указан верно</a:t>
                      </a:r>
                    </a:p>
                    <a:p>
                      <a:r>
                        <a:rPr lang="ru-RU" baseline="0" dirty="0" smtClean="0"/>
                        <a:t>0 - размер резьбы указан неправильно</a:t>
                      </a:r>
                      <a:endParaRPr lang="ru-RU" dirty="0"/>
                    </a:p>
                  </a:txBody>
                  <a:tcPr/>
                </a:tc>
              </a:tr>
              <a:tr h="854377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Соответствие масштаба модели  требованиям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1 -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3d модель выполнена в масштабе 1:1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0 - 3d модель не выполнена в масштабе 1:1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95680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Правильность выполнения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линейных, угловых размеров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1,5 - 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верно выполнены все  линейные, угловые размеры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1,4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– неверно выполнен или отсутствует 1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линейный, угловой размер</a:t>
                      </a:r>
                    </a:p>
                    <a:p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1,3 – неверно выполнены или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отсутствуют </a:t>
                      </a:r>
                      <a:r>
                        <a:rPr lang="ru-RU" sz="1400" b="0" i="0" u="none" strike="noStrike" cap="none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 линейных, угловых размера</a:t>
                      </a:r>
                    </a:p>
                    <a:p>
                      <a:r>
                        <a:rPr lang="ru-RU" sz="1400" b="0" i="0" u="none" strike="noStrike" cap="none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…. </a:t>
                      </a:r>
                      <a:endParaRPr lang="ru-RU" sz="14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0 -  неверно  выполнены более </a:t>
                      </a:r>
                      <a:r>
                        <a:rPr lang="ru-RU" sz="14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50% </a:t>
                      </a:r>
                      <a:r>
                        <a:rPr lang="ru-RU" sz="2400" b="0" i="0" u="none" strike="noStrike" cap="none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(?)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размеров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3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21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6688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Оценивание профессиональных конкурсных заданий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6688" y="1347614"/>
            <a:ext cx="3243224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lain" startAt="30"/>
            </a:pPr>
            <a:r>
              <a:rPr lang="ru-RU" sz="1600" dirty="0" smtClean="0"/>
              <a:t>-  соответствие требований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5 -  оригинальность, нестандартный подход…..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09224" y="1347614"/>
            <a:ext cx="3792360" cy="57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90 + 10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688" y="1347614"/>
            <a:ext cx="3243224" cy="57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баллов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09224" y="3075806"/>
            <a:ext cx="3792360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Поощрительные баллы  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внутри критериев оценки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0"/>
            <a:ext cx="3838800" cy="51435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22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700" y="1779662"/>
            <a:ext cx="8520600" cy="18470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8661" y="191378"/>
            <a:ext cx="4355976" cy="35595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 smtClean="0">
                <a:solidFill>
                  <a:srgbClr val="332D73"/>
                </a:solidFill>
                <a:latin typeface="Times New Roman" panose="02020603050405020304" pitchFamily="18" charset="0"/>
                <a:ea typeface="Proxima Nova"/>
                <a:cs typeface="Times New Roman" panose="02020603050405020304" pitchFamily="18" charset="0"/>
                <a:sym typeface="Proxima Nova"/>
              </a:rPr>
              <a:t>На сколько квадратов разделен  </a:t>
            </a:r>
          </a:p>
          <a:p>
            <a:pPr lvl="0" algn="l"/>
            <a:r>
              <a:rPr lang="ru-RU" sz="2000" b="1" dirty="0" smtClean="0">
                <a:solidFill>
                  <a:srgbClr val="332D73"/>
                </a:solidFill>
                <a:latin typeface="Times New Roman" panose="02020603050405020304" pitchFamily="18" charset="0"/>
                <a:ea typeface="Proxima Nova"/>
                <a:cs typeface="Times New Roman" panose="02020603050405020304" pitchFamily="18" charset="0"/>
                <a:sym typeface="Proxima Nova"/>
              </a:rPr>
              <a:t>прямоугольник на рис. 1 </a:t>
            </a:r>
            <a:endParaRPr lang="en-GB" sz="2000" b="1" dirty="0">
              <a:solidFill>
                <a:srgbClr val="332D73"/>
              </a:solidFill>
              <a:latin typeface="Times New Roman" panose="02020603050405020304" pitchFamily="18" charset="0"/>
              <a:ea typeface="Proxima Nova"/>
              <a:cs typeface="Times New Roman" panose="02020603050405020304" pitchFamily="18" charset="0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3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563639"/>
            <a:ext cx="4392488" cy="33123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квадратов Вы видите на рис.1?</a:t>
            </a: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461696"/>
              </p:ext>
            </p:extLst>
          </p:nvPr>
        </p:nvGraphicFramePr>
        <p:xfrm>
          <a:off x="251521" y="1131590"/>
          <a:ext cx="2808312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936104"/>
              </a:tblGrid>
              <a:tr h="8160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86549"/>
              </p:ext>
            </p:extLst>
          </p:nvPr>
        </p:nvGraphicFramePr>
        <p:xfrm>
          <a:off x="5364087" y="2067695"/>
          <a:ext cx="2808312" cy="267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936104"/>
              </a:tblGrid>
              <a:tr h="890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4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195485"/>
            <a:ext cx="7866096" cy="18002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Proxima Nova"/>
                <a:cs typeface="Times New Roman" panose="02020603050405020304" pitchFamily="18" charset="0"/>
                <a:sym typeface="Proxima Nova"/>
              </a:rPr>
              <a:t>Фонд оценочных средств </a:t>
            </a:r>
            <a:r>
              <a:rPr lang="ru-RU" sz="2000" b="1" dirty="0" smtClean="0">
                <a:solidFill>
                  <a:srgbClr val="332D73"/>
                </a:solidFill>
                <a:latin typeface="Times New Roman" panose="02020603050405020304" pitchFamily="18" charset="0"/>
                <a:ea typeface="Proxima Nova"/>
                <a:cs typeface="Times New Roman" panose="02020603050405020304" pitchFamily="18" charset="0"/>
                <a:sym typeface="Proxima Nova"/>
              </a:rPr>
              <a:t>-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и  оценочных средств, предназначенных для определения уровня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участников  Всероссийской олимпиады профессионального мастерства обучающихся по специальностям среднего профессионального образования</a:t>
            </a:r>
            <a:endParaRPr lang="en-GB" sz="2000" b="1" dirty="0">
              <a:solidFill>
                <a:srgbClr val="332D73"/>
              </a:solidFill>
              <a:latin typeface="Times New Roman" panose="02020603050405020304" pitchFamily="18" charset="0"/>
              <a:ea typeface="Proxima Nova"/>
              <a:cs typeface="Times New Roman" panose="02020603050405020304" pitchFamily="18" charset="0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4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6572" y="2142694"/>
            <a:ext cx="7847028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средства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 задания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описания форм и процедур, предназначенных для определения уровня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участников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363838"/>
            <a:ext cx="7848872" cy="9864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шаблон ФОС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….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5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Типовые шаблоны фонда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1269" y="772107"/>
            <a:ext cx="8502672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14195" y="167026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2987823" y="1707654"/>
            <a:ext cx="576065" cy="8163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220072" y="1707654"/>
            <a:ext cx="489204" cy="816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ольцо 8"/>
          <p:cNvSpPr/>
          <p:nvPr/>
        </p:nvSpPr>
        <p:spPr>
          <a:xfrm>
            <a:off x="3563888" y="1563638"/>
            <a:ext cx="1656184" cy="1152330"/>
          </a:xfrm>
          <a:prstGeom prst="donut">
            <a:avLst>
              <a:gd name="adj" fmla="val 192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ФОС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1419622"/>
            <a:ext cx="2403240" cy="12963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шаблон ФОС олимпиады для  УГС СПО технического профиля </a:t>
            </a:r>
            <a:endParaRPr lang="ru-RU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09276" y="1419622"/>
            <a:ext cx="2679148" cy="12384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шаблон ФОС олимпиады  для УГС СПО естественно-научного профиля</a:t>
            </a:r>
            <a:endParaRPr lang="ru-RU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99792" y="3363838"/>
            <a:ext cx="3384376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шаблон ФОС олимпиады для УГС социально-экономического профиля</a:t>
            </a:r>
            <a:endParaRPr lang="ru-RU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95936" y="2715968"/>
            <a:ext cx="813288" cy="647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6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фонда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664" y="843557"/>
            <a:ext cx="8502672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Титульный лист 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Спецификация </a:t>
            </a:r>
            <a:r>
              <a:rPr lang="ru-RU" b="1" dirty="0">
                <a:solidFill>
                  <a:schemeClr val="tx1"/>
                </a:solidFill>
              </a:rPr>
              <a:t>Фонда оценочных средств.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«Перевод профессионального </a:t>
            </a:r>
            <a:r>
              <a:rPr lang="ru-RU" b="1" dirty="0" smtClean="0">
                <a:solidFill>
                  <a:schemeClr val="tx1"/>
                </a:solidFill>
              </a:rPr>
              <a:t>текста (сообщения)».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 «Задание по организации работы коллектива».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инвариантной части практического  задания 2 уровня.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вариативной части практического задания 2 уровня.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Оценочные средства 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dirty="0">
                <a:solidFill>
                  <a:srgbClr val="FF0000"/>
                </a:solidFill>
              </a:rPr>
              <a:t>демоверсии, включающие инструкции по выполнению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Индивидуальные  ведомости  оценок результатов выполнения участником практических  заданий   I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Индивидуальная  сводная ведомость оценок результатов выполнения участником заданий  I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 Индивидуальные  ведомости  оценок результатов выполнения участником практических  заданий   2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 Индивидуальная  сводная ведомость оценок результатов выполнения участником заданий  2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Сводная </a:t>
            </a:r>
            <a:r>
              <a:rPr lang="ru-RU" b="1" dirty="0">
                <a:solidFill>
                  <a:schemeClr val="tx1"/>
                </a:solidFill>
              </a:rPr>
              <a:t>ведомость  оценок результатов выполнения участниками заданий олимпиады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rgbClr val="C00000"/>
                </a:solidFill>
              </a:rPr>
              <a:t>Методические материалы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7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79511" y="195486"/>
            <a:ext cx="8777681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отбору содержания, разработке структуры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843557"/>
            <a:ext cx="8502672" cy="5760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ПРОФЕССИОНАЛЬНОЕ ЗАДАНИЕ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940549"/>
            <a:ext cx="3384376" cy="11352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общими и профессиональными компетенциями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СПО и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940549"/>
            <a:ext cx="4711823" cy="11352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Задания  </a:t>
            </a:r>
            <a:r>
              <a:rPr lang="en-US" sz="2000" b="1" dirty="0" smtClean="0"/>
              <a:t>II   </a:t>
            </a:r>
            <a:r>
              <a:rPr lang="ru-RU" sz="2000" b="1" dirty="0" smtClean="0"/>
              <a:t>уровня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общими и профессиональными компетенциями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187624" y="1419622"/>
            <a:ext cx="1649721" cy="520927"/>
          </a:xfrm>
          <a:prstGeom prst="downArrow">
            <a:avLst>
              <a:gd name="adj1" fmla="val 50000"/>
              <a:gd name="adj2" fmla="val 55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37844" y="1419622"/>
            <a:ext cx="1630500" cy="520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79912" y="1940548"/>
            <a:ext cx="576064" cy="559193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00B050"/>
                </a:solidFill>
              </a:rPr>
              <a:t>+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218" y="3249299"/>
            <a:ext cx="3750144" cy="365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18" y="3614850"/>
            <a:ext cx="3750144" cy="469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текста (сообщения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18" y="4099790"/>
            <a:ext cx="3750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работы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3968" y="3162553"/>
            <a:ext cx="4783831" cy="7773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Инвариантная часть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 в соответствии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общими и профессиональными компетенциями специальностей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84153" y="3075806"/>
            <a:ext cx="914400" cy="17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3968" y="3939902"/>
            <a:ext cx="47838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в соответствии со специфическими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специальности УГС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профессиональными компетенциями,  умениями и практическим опытом с учетом трудовых функций 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2493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6" y="387460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8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79511" y="195486"/>
            <a:ext cx="8777681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отбору содержания, разработке структуры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843557"/>
            <a:ext cx="8502672" cy="5760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ПРОФЕССИОНАЛЬНОЕ ЗАДАНИЕ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940549"/>
            <a:ext cx="3384376" cy="11352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общими и профессиональными компетенциями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СПО и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5" y="1932112"/>
            <a:ext cx="4711823" cy="11352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Задания  </a:t>
            </a:r>
            <a:r>
              <a:rPr lang="en-US" sz="2000" b="1" dirty="0" smtClean="0"/>
              <a:t>II   </a:t>
            </a:r>
            <a:r>
              <a:rPr lang="ru-RU" sz="2000" b="1" dirty="0" smtClean="0"/>
              <a:t>уровня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общими и профессиональными компетенциями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187624" y="1419622"/>
            <a:ext cx="1649721" cy="520927"/>
          </a:xfrm>
          <a:prstGeom prst="downArrow">
            <a:avLst>
              <a:gd name="adj1" fmla="val 50000"/>
              <a:gd name="adj2" fmla="val 55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37844" y="1419622"/>
            <a:ext cx="1630500" cy="520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79912" y="1940548"/>
            <a:ext cx="576064" cy="559193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00B050"/>
                </a:solidFill>
              </a:rPr>
              <a:t>+</a:t>
            </a:r>
          </a:p>
        </p:txBody>
      </p:sp>
      <p:sp>
        <p:nvSpPr>
          <p:cNvPr id="11" name="Овал 10"/>
          <p:cNvSpPr/>
          <p:nvPr/>
        </p:nvSpPr>
        <p:spPr>
          <a:xfrm>
            <a:off x="788348" y="3660478"/>
            <a:ext cx="2559516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 баллов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580112" y="3660478"/>
            <a:ext cx="252028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70 баллов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571587" y="3075083"/>
            <a:ext cx="484632" cy="585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770168" y="3075806"/>
            <a:ext cx="484632" cy="584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347864" y="3493758"/>
            <a:ext cx="2232248" cy="1432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100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584152" y="195486"/>
            <a:ext cx="4788047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Тестирование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9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838842"/>
            <a:ext cx="3960440" cy="4367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Инвариантная часть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843558"/>
            <a:ext cx="4130816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Вариативная часть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19623"/>
            <a:ext cx="39604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Тематика, количество  и формат вопросов  по темам инвариантной части  тестового задания  едины  для всех  специальностей </a:t>
            </a:r>
            <a:r>
              <a:rPr lang="ru-RU" b="1" dirty="0" smtClean="0">
                <a:solidFill>
                  <a:schemeClr val="tx1"/>
                </a:solidFill>
              </a:rPr>
              <a:t>СПО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1419623"/>
            <a:ext cx="40948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Тематика, количество  и формат вопросов   по темам вариативной  части тестового задания  формируется на основе знаний, общих для </a:t>
            </a:r>
            <a:r>
              <a:rPr lang="ru-RU" b="1" dirty="0" err="1" smtClean="0">
                <a:solidFill>
                  <a:schemeClr val="tx1"/>
                </a:solidFill>
              </a:rPr>
              <a:t>специальностейУГС</a:t>
            </a:r>
            <a:r>
              <a:rPr lang="ru-RU" b="1" dirty="0" smtClean="0">
                <a:solidFill>
                  <a:schemeClr val="tx1"/>
                </a:solidFill>
              </a:rPr>
              <a:t> СПО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2427735"/>
            <a:ext cx="3960440" cy="2160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информационные технологии в профессиональной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оборудование, материалы, инструменты;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системы качества, стандартизации и сертификации;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охрана труда, безопасность жизнедеятельности, безопасность окружающей среды;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экономика и правовое обеспечение профессиональной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2427734"/>
            <a:ext cx="4094812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?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1163</Words>
  <Application>Microsoft Office PowerPoint</Application>
  <PresentationFormat>Экран (16:9)</PresentationFormat>
  <Paragraphs>303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Proxima Nova</vt:lpstr>
      <vt:lpstr>Times New Roman</vt:lpstr>
      <vt:lpstr>Calibri</vt:lpstr>
      <vt:lpstr>simple-light-2</vt:lpstr>
      <vt:lpstr>Проблемы формирования  фондов оценочных средств на основе типовых  алгоритмов.  Подходы к  определению структуры и содержания оценочных средств  для использования при проведении олимпиад профессионального мастерства в 2017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vertigo</dc:creator>
  <cp:lastModifiedBy>Постульгина Елена Ивановна</cp:lastModifiedBy>
  <cp:revision>63</cp:revision>
  <cp:lastPrinted>2016-11-23T08:30:12Z</cp:lastPrinted>
  <dcterms:modified xsi:type="dcterms:W3CDTF">2016-11-23T08:39:18Z</dcterms:modified>
</cp:coreProperties>
</file>