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0" r:id="rId4"/>
    <p:sldId id="262" r:id="rId5"/>
    <p:sldId id="279" r:id="rId6"/>
    <p:sldId id="280" r:id="rId7"/>
    <p:sldId id="282" r:id="rId8"/>
    <p:sldId id="281" r:id="rId9"/>
    <p:sldId id="278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Georgia" panose="02040502050405020303" pitchFamily="18" charset="0"/>
      <p:regular r:id="rId16"/>
      <p:bold r:id="rId17"/>
      <p:italic r:id="rId18"/>
      <p:boldItalic r:id="rId1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254D"/>
    <a:srgbClr val="2A3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8" y="4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82315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160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367755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43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1615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900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5908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794190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0106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496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dk2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ru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0" y="563875"/>
            <a:ext cx="7066499" cy="2579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2400" dirty="0" smtClean="0">
                <a:latin typeface="+mj-lt"/>
              </a:rPr>
              <a:t>ВАРИАТИВНОСТЬ ТЕХНОЛОГИЙ ЭКСПЕРТИЗЫ КОНКУРСНЫХ ЗАДАНИЙ ОЛИМПИАД ПРОФЕССИОНАЛЬНОГО МАСТЕРСТВА</a:t>
            </a:r>
            <a:endParaRPr lang="ru" sz="2400" b="1" dirty="0">
              <a:latin typeface="+mj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7105950" y="-75"/>
            <a:ext cx="2037900" cy="5143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87050" y="3616625"/>
            <a:ext cx="6979499" cy="8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2000" b="1" dirty="0">
                <a:latin typeface="+mj-lt"/>
              </a:rPr>
              <a:t>И.В. Беляков</a:t>
            </a:r>
            <a:r>
              <a:rPr lang="ru" sz="2000" dirty="0">
                <a:latin typeface="+mj-lt"/>
              </a:rPr>
              <a:t>, зам. директора по ИТ ГБПОУ “ЮУрГТК”,</a:t>
            </a:r>
          </a:p>
          <a:p>
            <a:pPr>
              <a:spcBef>
                <a:spcPts val="0"/>
              </a:spcBef>
              <a:buNone/>
            </a:pPr>
            <a:r>
              <a:rPr lang="ru" sz="2000" dirty="0">
                <a:latin typeface="+mj-lt"/>
              </a:rPr>
              <a:t>международный эксперт WorldSkills 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7367946" y="170180"/>
            <a:ext cx="1484150" cy="1352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7382821" y="1622710"/>
            <a:ext cx="1484150" cy="1107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5" cstate="print">
            <a:alphaModFix/>
          </a:blip>
          <a:stretch>
            <a:fillRect/>
          </a:stretch>
        </p:blipFill>
        <p:spPr>
          <a:xfrm>
            <a:off x="7512311" y="2911476"/>
            <a:ext cx="1225175" cy="1004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6" cstate="print">
            <a:alphaModFix/>
          </a:blip>
          <a:stretch>
            <a:fillRect/>
          </a:stretch>
        </p:blipFill>
        <p:spPr>
          <a:xfrm>
            <a:off x="7550412" y="4172786"/>
            <a:ext cx="1148975" cy="800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3689550" y="900500"/>
            <a:ext cx="9005099" cy="10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+mj-lt"/>
            </a:endParaRPr>
          </a:p>
        </p:txBody>
      </p:sp>
      <p:sp>
        <p:nvSpPr>
          <p:cNvPr id="5" name="Shape 92"/>
          <p:cNvSpPr txBox="1">
            <a:spLocks/>
          </p:cNvSpPr>
          <p:nvPr/>
        </p:nvSpPr>
        <p:spPr>
          <a:xfrm>
            <a:off x="467544" y="1203598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  <a:defRPr sz="3000" b="0" i="0" u="none" strike="noStrike" cap="none" baseline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ru-RU" sz="2800" dirty="0" smtClean="0"/>
              <a:t>Как </a:t>
            </a:r>
            <a:r>
              <a:rPr lang="ru-RU" sz="2800" dirty="0"/>
              <a:t>мы можем понять, </a:t>
            </a:r>
            <a:endParaRPr lang="ru-RU" sz="2800" dirty="0" smtClean="0"/>
          </a:p>
          <a:p>
            <a:r>
              <a:rPr lang="ru-RU" sz="2800" dirty="0" smtClean="0"/>
              <a:t>что </a:t>
            </a:r>
            <a:r>
              <a:rPr lang="ru-RU" sz="2800" dirty="0"/>
              <a:t>задание действительно </a:t>
            </a:r>
            <a:r>
              <a:rPr lang="ru-RU" sz="2800" dirty="0" smtClean="0"/>
              <a:t>«то самое»?</a:t>
            </a:r>
            <a:endParaRPr lang="ru-RU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>
                <a:latin typeface="Times New Roman"/>
                <a:ea typeface="Times New Roman"/>
                <a:cs typeface="Times New Roman"/>
                <a:sym typeface="Times New Roman"/>
              </a:rPr>
              <a:t>Особенности подготовки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925075"/>
            <a:ext cx="86300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Aft>
                <a:spcPts val="1000"/>
              </a:spcAft>
              <a:buFont typeface="Times New Roman"/>
              <a:buChar char="➢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Проверка на соответствие общему шаблону;</a:t>
            </a:r>
          </a:p>
          <a:p>
            <a:pPr marL="457200" lvl="0" indent="-228600">
              <a:spcAft>
                <a:spcPts val="1000"/>
              </a:spcAft>
              <a:buFont typeface="Times New Roman"/>
              <a:buChar char="➢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Проверка содержательной части;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Золотая середина</a:t>
            </a:r>
            <a:endParaRPr lang="ru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211710"/>
            <a:ext cx="7920880" cy="576064"/>
          </a:xfrm>
          <a:prstGeom prst="rect">
            <a:avLst/>
          </a:prstGeom>
          <a:gradFill>
            <a:gsLst>
              <a:gs pos="51000">
                <a:schemeClr val="accent1">
                  <a:lumMod val="5000"/>
                  <a:lumOff val="95000"/>
                </a:schemeClr>
              </a:gs>
              <a:gs pos="0">
                <a:srgbClr val="2A3990"/>
              </a:gs>
              <a:gs pos="100000">
                <a:srgbClr val="9C254D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endCxn id="11" idx="1"/>
          </p:cNvCxnSpPr>
          <p:nvPr/>
        </p:nvCxnSpPr>
        <p:spPr>
          <a:xfrm flipV="1">
            <a:off x="611560" y="1760104"/>
            <a:ext cx="0" cy="10276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532440" y="1737655"/>
            <a:ext cx="0" cy="10501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4643548" y="2211710"/>
            <a:ext cx="460" cy="8640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20888" y="1421550"/>
            <a:ext cx="2125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Конкурсное задание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1590827"/>
            <a:ext cx="1521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работодатель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479667" y="1568378"/>
            <a:ext cx="1087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методика</a:t>
            </a:r>
            <a:endParaRPr lang="ru-RU" sz="16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743447" y="1904428"/>
            <a:ext cx="1800200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Разделение</a:t>
            </a:r>
            <a:r>
              <a:rPr lang="ru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на модули</a:t>
            </a:r>
            <a:endParaRPr lang="ru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851670"/>
            <a:ext cx="7056784" cy="576064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1851670"/>
            <a:ext cx="936104" cy="57606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1851670"/>
            <a:ext cx="936104" cy="57606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1851670"/>
            <a:ext cx="936104" cy="57606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2283718"/>
            <a:ext cx="936104" cy="57606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1851670"/>
            <a:ext cx="936104" cy="57606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18880" y="2283718"/>
            <a:ext cx="917216" cy="576064"/>
          </a:xfrm>
          <a:prstGeom prst="rect">
            <a:avLst/>
          </a:prstGeom>
          <a:solidFill>
            <a:schemeClr val="lt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2283718"/>
            <a:ext cx="288032" cy="57606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67005" y="2643758"/>
            <a:ext cx="485168" cy="576064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9487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Варианты проведения экспертизы</a:t>
            </a:r>
            <a:endParaRPr lang="ru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925075"/>
            <a:ext cx="86300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Aft>
                <a:spcPts val="1000"/>
              </a:spcAft>
              <a:buFont typeface="Times New Roman"/>
              <a:buChar char="➢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оценка работодателем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228600">
              <a:spcAft>
                <a:spcPts val="1000"/>
              </a:spcAft>
              <a:buFont typeface="Times New Roman"/>
              <a:buChar char="➢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оценка 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группой разработчиков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задания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228600">
              <a:spcAft>
                <a:spcPts val="1000"/>
              </a:spcAft>
              <a:buFont typeface="Times New Roman"/>
              <a:buChar char="➢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оценка 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членами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жюри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228600">
              <a:spcAft>
                <a:spcPts val="1000"/>
              </a:spcAft>
              <a:buFont typeface="Times New Roman"/>
              <a:buChar char="➢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проверка 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задания на контрольной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группе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457200" lvl="0" indent="-228600">
              <a:spcAft>
                <a:spcPts val="1000"/>
              </a:spcAft>
              <a:buFont typeface="Times New Roman"/>
              <a:buChar char="➢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получение 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комментариев от экспертов WSR по смежной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компетенции;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4760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3689550" y="900500"/>
            <a:ext cx="9005099" cy="10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latin typeface="+mj-lt"/>
            </a:endParaRPr>
          </a:p>
        </p:txBody>
      </p:sp>
      <p:sp>
        <p:nvSpPr>
          <p:cNvPr id="5" name="Shape 92"/>
          <p:cNvSpPr txBox="1">
            <a:spLocks/>
          </p:cNvSpPr>
          <p:nvPr/>
        </p:nvSpPr>
        <p:spPr>
          <a:xfrm>
            <a:off x="467544" y="1203598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Roboto"/>
              <a:buNone/>
              <a:defRPr sz="3000" b="0" i="0" u="none" strike="noStrike" cap="none" baseline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ru-RU" sz="2800" dirty="0"/>
              <a:t>Может ли работодатель проводить экспертизу?</a:t>
            </a:r>
          </a:p>
        </p:txBody>
      </p:sp>
    </p:spTree>
    <p:extLst>
      <p:ext uri="{BB962C8B-B14F-4D97-AF65-F5344CB8AC3E}">
        <p14:creationId xmlns:p14="http://schemas.microsoft.com/office/powerpoint/2010/main" val="33927781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23528" y="1347614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олимпиада </a:t>
            </a:r>
            <a:r>
              <a:rPr lang="ru-RU" sz="2400" dirty="0" smtClean="0"/>
              <a:t>профессионального </a:t>
            </a:r>
            <a:r>
              <a:rPr lang="ru-RU" sz="2400" dirty="0"/>
              <a:t>мастерства </a:t>
            </a:r>
            <a:r>
              <a:rPr lang="ru-RU" sz="2400" dirty="0" smtClean="0"/>
              <a:t>–</a:t>
            </a:r>
            <a:br>
              <a:rPr lang="ru-RU" sz="2400" dirty="0" smtClean="0"/>
            </a:br>
            <a:r>
              <a:rPr lang="ru-RU" sz="2400" dirty="0" smtClean="0"/>
              <a:t>олимпиада </a:t>
            </a:r>
            <a:r>
              <a:rPr lang="ru-RU" sz="2400" dirty="0"/>
              <a:t>по </a:t>
            </a:r>
            <a:r>
              <a:rPr lang="ru-RU" sz="2400" dirty="0" smtClean="0"/>
              <a:t>специальности;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err="1" smtClean="0"/>
              <a:t>worldskills</a:t>
            </a:r>
            <a:r>
              <a:rPr lang="ru-RU" sz="2400" dirty="0" smtClean="0"/>
              <a:t> –</a:t>
            </a:r>
            <a:r>
              <a:rPr lang="en-US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соревнование </a:t>
            </a:r>
            <a:r>
              <a:rPr lang="ru-RU" sz="2400" dirty="0"/>
              <a:t>по </a:t>
            </a:r>
            <a:r>
              <a:rPr lang="ru-RU" sz="2400" dirty="0" smtClean="0"/>
              <a:t>профессии;</a:t>
            </a:r>
            <a:endParaRPr lang="ru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96068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ctrTitle"/>
          </p:nvPr>
        </p:nvSpPr>
        <p:spPr>
          <a:xfrm>
            <a:off x="142425" y="1756700"/>
            <a:ext cx="6797399" cy="617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" sz="2400" b="1">
                <a:latin typeface="Georgia"/>
                <a:ea typeface="Georgia"/>
                <a:cs typeface="Georgia"/>
                <a:sym typeface="Georgia"/>
              </a:rPr>
              <a:t>СПАСИБО ЗА ВНИМАНИЕ </a:t>
            </a:r>
          </a:p>
        </p:txBody>
      </p:sp>
      <p:sp>
        <p:nvSpPr>
          <p:cNvPr id="234" name="Shape 234"/>
          <p:cNvSpPr/>
          <p:nvPr/>
        </p:nvSpPr>
        <p:spPr>
          <a:xfrm>
            <a:off x="7105950" y="-75"/>
            <a:ext cx="2037900" cy="5143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subTitle" idx="1"/>
          </p:nvPr>
        </p:nvSpPr>
        <p:spPr>
          <a:xfrm>
            <a:off x="213500" y="3616625"/>
            <a:ext cx="6797399" cy="8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b="1">
                <a:latin typeface="Georgia"/>
                <a:ea typeface="Georgia"/>
                <a:cs typeface="Georgia"/>
                <a:sym typeface="Georgia"/>
              </a:rPr>
              <a:t>Илья Владимирович Беляков</a:t>
            </a:r>
            <a:r>
              <a:rPr lang="ru">
                <a:latin typeface="Georgia"/>
                <a:ea typeface="Georgia"/>
                <a:cs typeface="Georgia"/>
                <a:sym typeface="Georgia"/>
              </a:rPr>
              <a:t>,</a:t>
            </a:r>
          </a:p>
          <a:p>
            <a:pPr lvl="0" rtl="0">
              <a:spcBef>
                <a:spcPts val="0"/>
              </a:spcBef>
              <a:buNone/>
            </a:pPr>
            <a:r>
              <a:rPr lang="ru">
                <a:latin typeface="Georgia"/>
                <a:ea typeface="Georgia"/>
                <a:cs typeface="Georgia"/>
                <a:sym typeface="Georgia"/>
              </a:rPr>
              <a:t>зам. директора по ИТ ГБПОУ “ЮУрГТК”,</a:t>
            </a:r>
          </a:p>
          <a:p>
            <a:pPr lvl="0" rtl="0">
              <a:spcBef>
                <a:spcPts val="0"/>
              </a:spcBef>
              <a:buNone/>
            </a:pPr>
            <a:r>
              <a:rPr lang="ru">
                <a:latin typeface="Georgia"/>
                <a:ea typeface="Georgia"/>
                <a:cs typeface="Georgia"/>
                <a:sym typeface="Georgia"/>
              </a:rPr>
              <a:t>международный эксперт WorldSkills Russia</a:t>
            </a:r>
          </a:p>
        </p:txBody>
      </p:sp>
      <p:pic>
        <p:nvPicPr>
          <p:cNvPr id="236" name="Shape 236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7367946" y="170180"/>
            <a:ext cx="1484150" cy="1352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7382821" y="1622710"/>
            <a:ext cx="1484150" cy="1107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>
          <a:blip r:embed="rId5" cstate="print">
            <a:alphaModFix/>
          </a:blip>
          <a:stretch>
            <a:fillRect/>
          </a:stretch>
        </p:blipFill>
        <p:spPr>
          <a:xfrm>
            <a:off x="7512311" y="2911476"/>
            <a:ext cx="1225175" cy="1004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>
          <a:blip r:embed="rId6" cstate="print">
            <a:alphaModFix/>
          </a:blip>
          <a:stretch>
            <a:fillRect/>
          </a:stretch>
        </p:blipFill>
        <p:spPr>
          <a:xfrm>
            <a:off x="7550412" y="4172786"/>
            <a:ext cx="1148975" cy="800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123</Words>
  <Application>Microsoft Office PowerPoint</Application>
  <PresentationFormat>Экран (16:9)</PresentationFormat>
  <Paragraphs>31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Roboto</vt:lpstr>
      <vt:lpstr>Arial</vt:lpstr>
      <vt:lpstr>Times New Roman</vt:lpstr>
      <vt:lpstr>Georgia</vt:lpstr>
      <vt:lpstr>geometric</vt:lpstr>
      <vt:lpstr>ВАРИАТИВНОСТЬ ТЕХНОЛОГИЙ ЭКСПЕРТИЗЫ КОНКУРСНЫХ ЗАДАНИЙ ОЛИМПИАД ПРОФЕССИОНАЛЬНОГО МАСТЕРСТВА</vt:lpstr>
      <vt:lpstr>Презентация PowerPoint</vt:lpstr>
      <vt:lpstr>Особенности подготовки</vt:lpstr>
      <vt:lpstr>Золотая середина</vt:lpstr>
      <vt:lpstr>Разделение на модули</vt:lpstr>
      <vt:lpstr>Варианты проведения экспертизы</vt:lpstr>
      <vt:lpstr>Презентация PowerPoint</vt:lpstr>
      <vt:lpstr>олимпиада профессионального мастерства – олимпиада по специальности;  worldskills –  соревнование по профессии;</vt:lpstr>
      <vt:lpstr>СПАСИБО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подходов и принципов WSR  при разработке олимпиадных заданий и оценивании результатов  Всероссийской олимпиады профмастерства обучающихся по специальности СПО 09.02.03   “Программирование в компьютерных системах“</dc:title>
  <dc:creator>biver</dc:creator>
  <cp:lastModifiedBy>Microsoft</cp:lastModifiedBy>
  <cp:revision>20</cp:revision>
  <dcterms:modified xsi:type="dcterms:W3CDTF">2016-11-23T08:45:48Z</dcterms:modified>
</cp:coreProperties>
</file>