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66" r:id="rId3"/>
    <p:sldId id="268" r:id="rId4"/>
    <p:sldId id="261" r:id="rId5"/>
    <p:sldId id="269" r:id="rId6"/>
    <p:sldId id="270" r:id="rId7"/>
    <p:sldId id="271" r:id="rId8"/>
    <p:sldId id="272" r:id="rId9"/>
    <p:sldId id="25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7CD"/>
    <a:srgbClr val="FF66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96" d="100"/>
          <a:sy n="96" d="100"/>
        </p:scale>
        <p:origin x="-1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6506A-95B0-49C3-A13B-13773FF71E65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1A984-C112-4C8E-819E-9770A9F69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676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E8ED6-7333-4C0F-AFC9-DCDE5B826E38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050A-70FE-42FC-92FB-F1AF74B01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98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050A-70FE-42FC-92FB-F1AF74B018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050A-70FE-42FC-92FB-F1AF74B018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E48B-53A8-49E0-B72E-41C02E13ED6C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A728-7A32-44C1-82A1-29CB8D0AFCDB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B8CA-AA61-49AF-976F-A231F1D68BCD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4F2DD-BAEA-4942-B266-C13870F1B041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B292-84C1-4D8D-97AB-2893E7C84487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86BE-EB9C-4192-B14D-C0C5A26F857A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470E-3DF2-42D5-A358-DACB7CD2AC6F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2EDC-A054-4F76-B130-25AFC47B136D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A861-6292-421A-AFE1-2F36295461A5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3D8B-2C10-4C0A-815B-4DAD3E2B0B19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3F35-FFCC-46A6-90C0-35CC41BD0181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0FF7-656F-4859-BB65-255FD7B8683E}" type="datetime1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172EB-4987-496A-A14B-068B9955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7207"/>
            <a:ext cx="8496944" cy="14700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ИТОГИ АПРОБАЦИИ ФОНДОВ ОЦЕНОЧНЫХ СРЕДСТВ ДЛЯ ПРОВЕДЕНИЯ ВСЕРОССИЙСКОЙ ОЛИМПИАДЫ ПРОФЕССИОНАЛЬНОГО МАСТЕРСТВА ОБУЧАЮЩИХСЯ ПО УГС СПО 13.00.00 ЭЛЕКТРО- И ТЕПЛОЭНЕРГЕТИКА НА ОСНОВЕ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ШАБЛОНА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68888"/>
            <a:ext cx="8424936" cy="1176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ГБПОУ «Волгоградский энергетический колледж»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5098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81402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2405" y="443368"/>
            <a:ext cx="236916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ac06\Desktop\IMG_2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022"/>
            <a:ext cx="3203848" cy="2135898"/>
          </a:xfrm>
          <a:prstGeom prst="rect">
            <a:avLst/>
          </a:prstGeom>
          <a:noFill/>
        </p:spPr>
      </p:pic>
      <p:pic>
        <p:nvPicPr>
          <p:cNvPr id="1027" name="Picture 3" descr="C:\Users\Mac06\Desktop\IMG_247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03640" y="548680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624736" cy="11967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Всероссийская олимпиада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профессионального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мастерства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675" y="58918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5"/>
          <p:cNvSpPr txBox="1">
            <a:spLocks noChangeArrowheads="1"/>
          </p:cNvSpPr>
          <p:nvPr/>
        </p:nvSpPr>
        <p:spPr bwMode="auto">
          <a:xfrm>
            <a:off x="484436" y="1926818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5"/>
          <p:cNvSpPr txBox="1">
            <a:spLocks/>
          </p:cNvSpPr>
          <p:nvPr/>
        </p:nvSpPr>
        <p:spPr>
          <a:xfrm>
            <a:off x="1403648" y="1926817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приняли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участие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49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студентов – </a:t>
            </a:r>
          </a:p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победителей региональных этапов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AutoShape 5"/>
          <p:cNvSpPr txBox="1">
            <a:spLocks noChangeArrowheads="1"/>
          </p:cNvSpPr>
          <p:nvPr/>
        </p:nvSpPr>
        <p:spPr bwMode="auto">
          <a:xfrm>
            <a:off x="484436" y="2949444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Содержимое 15"/>
          <p:cNvSpPr txBox="1">
            <a:spLocks/>
          </p:cNvSpPr>
          <p:nvPr/>
        </p:nvSpPr>
        <p:spPr>
          <a:xfrm>
            <a:off x="1403648" y="2949443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представлено </a:t>
            </a: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48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субъектов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Российской Федерации, 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    8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федеральных округов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39" y="2855913"/>
            <a:ext cx="1547664" cy="1050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AutoShape 5"/>
          <p:cNvSpPr txBox="1">
            <a:spLocks noChangeArrowheads="1"/>
          </p:cNvSpPr>
          <p:nvPr/>
        </p:nvSpPr>
        <p:spPr bwMode="auto">
          <a:xfrm>
            <a:off x="484436" y="3972070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Содержимое 15"/>
          <p:cNvSpPr txBox="1">
            <a:spLocks/>
          </p:cNvSpPr>
          <p:nvPr/>
        </p:nvSpPr>
        <p:spPr>
          <a:xfrm>
            <a:off x="1403648" y="3972069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участники Всероссийской олимпиады стали призёрами и победителями чемпионатов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WorldSkills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Russia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4" name="AutoShape 5"/>
          <p:cNvSpPr txBox="1">
            <a:spLocks noChangeArrowheads="1"/>
          </p:cNvSpPr>
          <p:nvPr/>
        </p:nvSpPr>
        <p:spPr bwMode="auto">
          <a:xfrm>
            <a:off x="484436" y="4994696"/>
            <a:ext cx="8280151" cy="86409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Содержимое 15"/>
          <p:cNvSpPr txBox="1">
            <a:spLocks/>
          </p:cNvSpPr>
          <p:nvPr/>
        </p:nvSpPr>
        <p:spPr>
          <a:xfrm>
            <a:off x="1403648" y="4994695"/>
            <a:ext cx="7344816" cy="792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75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участники Всероссийской олимпиады зарекомендовали себя успешными специалистами энергетической отрасли, лидерами профессионального образования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5" name="Picture 3" descr="C:\Users\Mac06\Desktop\IMG_0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840295"/>
            <a:ext cx="1512168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Mac06\Desktop\IMG_3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6519"/>
            <a:ext cx="1586710" cy="1057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Mac06\Desktop\IMG_25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69499"/>
            <a:ext cx="1619672" cy="1079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525"/>
            <a:ext cx="6624736" cy="11967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Организационно-методические изменения проведения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заключительного этапа Всероссийской олимпиады профессионального мастерства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8675" y="58918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83"/>
          <p:cNvGrpSpPr>
            <a:grpSpLocks/>
          </p:cNvGrpSpPr>
          <p:nvPr/>
        </p:nvGrpSpPr>
        <p:grpSpPr bwMode="auto">
          <a:xfrm>
            <a:off x="0" y="1254025"/>
            <a:ext cx="8907091" cy="1334172"/>
            <a:chOff x="1393" y="1667"/>
            <a:chExt cx="2884" cy="510"/>
          </a:xfrm>
        </p:grpSpPr>
        <p:sp>
          <p:nvSpPr>
            <p:cNvPr id="13" name="AutoShape 84"/>
            <p:cNvSpPr>
              <a:spLocks noChangeArrowheads="1"/>
            </p:cNvSpPr>
            <p:nvPr/>
          </p:nvSpPr>
          <p:spPr bwMode="gray">
            <a:xfrm>
              <a:off x="1498" y="1671"/>
              <a:ext cx="2774" cy="176"/>
            </a:xfrm>
            <a:prstGeom prst="roundRect">
              <a:avLst>
                <a:gd name="adj" fmla="val 16667"/>
              </a:avLst>
            </a:prstGeom>
            <a:solidFill>
              <a:srgbClr val="2D509F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gray">
            <a:xfrm>
              <a:off x="1478" y="1667"/>
              <a:ext cx="2799" cy="1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13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51520" y="1838128"/>
            <a:ext cx="8640960" cy="187890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grpSp>
        <p:nvGrpSpPr>
          <p:cNvPr id="18" name="Group 83"/>
          <p:cNvGrpSpPr>
            <a:grpSpLocks/>
          </p:cNvGrpSpPr>
          <p:nvPr/>
        </p:nvGrpSpPr>
        <p:grpSpPr bwMode="auto">
          <a:xfrm>
            <a:off x="0" y="3789040"/>
            <a:ext cx="8888561" cy="1559148"/>
            <a:chOff x="1393" y="1581"/>
            <a:chExt cx="2878" cy="596"/>
          </a:xfrm>
        </p:grpSpPr>
        <p:sp>
          <p:nvSpPr>
            <p:cNvPr id="19" name="AutoShape 84"/>
            <p:cNvSpPr>
              <a:spLocks noChangeArrowheads="1"/>
            </p:cNvSpPr>
            <p:nvPr/>
          </p:nvSpPr>
          <p:spPr bwMode="gray">
            <a:xfrm>
              <a:off x="1492" y="1604"/>
              <a:ext cx="2774" cy="160"/>
            </a:xfrm>
            <a:prstGeom prst="roundRect">
              <a:avLst>
                <a:gd name="adj" fmla="val 16667"/>
              </a:avLst>
            </a:prstGeom>
            <a:solidFill>
              <a:srgbClr val="2D509F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Text Box 86"/>
            <p:cNvSpPr txBox="1">
              <a:spLocks noChangeArrowheads="1"/>
            </p:cNvSpPr>
            <p:nvPr/>
          </p:nvSpPr>
          <p:spPr bwMode="gray">
            <a:xfrm>
              <a:off x="1472" y="1581"/>
              <a:ext cx="2799" cy="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1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13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251520" y="4437112"/>
            <a:ext cx="8640960" cy="185926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gray">
          <a:xfrm>
            <a:off x="0" y="1268760"/>
            <a:ext cx="86445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2016 год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Text Box 86"/>
          <p:cNvSpPr txBox="1">
            <a:spLocks noChangeArrowheads="1"/>
          </p:cNvSpPr>
          <p:nvPr/>
        </p:nvSpPr>
        <p:spPr bwMode="gray">
          <a:xfrm>
            <a:off x="5274" y="3820074"/>
            <a:ext cx="86445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2017 год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041" y="189087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 Narrow" pitchFamily="34" charset="0"/>
              <a:buChar char="—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прошли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оревнования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по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укрупнённым группам специальностей среднего профессионального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образования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 Narrow" pitchFamily="34" charset="0"/>
              <a:buChar char="—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применена единая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структура и элементы унификации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задания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 Narrow" pitchFamily="34" charset="0"/>
              <a:buChar char="—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возросло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количество участников заключительного этапа Всероссийской олимпиады профессионального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мастерства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23528" y="465836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 Narrow" pitchFamily="34" charset="0"/>
              <a:buChar char="—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создан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единый шаблон для формирования фонда оценочных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средств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специалистами ФГБУ «Федеральный институт оценки качества образования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»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 Narrow" pitchFamily="34" charset="0"/>
              <a:buChar char="—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сформирован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пакет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заданий Всероссийской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олимпиады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Федеральными учебно-методическими объединениями СПО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7"/>
          <p:cNvSpPr txBox="1">
            <a:spLocks noChangeArrowheads="1"/>
          </p:cNvSpPr>
          <p:nvPr/>
        </p:nvSpPr>
        <p:spPr bwMode="gray">
          <a:xfrm>
            <a:off x="0" y="1801533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52556" y="2276872"/>
            <a:ext cx="8535322" cy="338437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2708920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 Narrow" pitchFamily="34" charset="0"/>
              <a:buChar char="—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меньше вопросов к организаторам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 содержанию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заданий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 Narrow" pitchFamily="34" charset="0"/>
              <a:buChar char="—"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более точное определение уровня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теоретической подготовки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участников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gray">
          <a:xfrm>
            <a:off x="0" y="4341828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4624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6624736" cy="13407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Результаты апробации фондов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оценочных средств для проведения заключительного этапа Всероссийской олимпиады профессионального мастерства</a:t>
            </a:r>
            <a:endParaRPr lang="ru-RU" sz="1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7"/>
          <p:cNvSpPr txBox="1">
            <a:spLocks noChangeArrowheads="1"/>
          </p:cNvSpPr>
          <p:nvPr/>
        </p:nvSpPr>
        <p:spPr bwMode="gray">
          <a:xfrm>
            <a:off x="0" y="1801533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52556" y="1268760"/>
            <a:ext cx="8535322" cy="5400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77281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Организаторам -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создать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конкретную, прозрачную, детализированную систему критериев по каждому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заданию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Участникам -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подготовиться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 выполнению заданий Всероссийской олимпиады на более высоком качественном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уровне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Членам жюри -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членам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жюри и экспертам олимпиады - более объективно и технологично оценить результаты выполнения заданий участниками Всероссийской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олимпиады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gray">
          <a:xfrm>
            <a:off x="0" y="4341828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4624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6624736" cy="13407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Результаты апробации фондов оценочных средств для проведения заключительного этапа Всероссийской олимпиады профессионального мастерства</a:t>
            </a:r>
            <a:endParaRPr lang="ru-RU" sz="1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C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истема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оценивания выполнения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заданий позволила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7"/>
          <p:cNvSpPr txBox="1">
            <a:spLocks noChangeArrowheads="1"/>
          </p:cNvSpPr>
          <p:nvPr/>
        </p:nvSpPr>
        <p:spPr bwMode="gray">
          <a:xfrm>
            <a:off x="0" y="1801533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52556" y="1268760"/>
            <a:ext cx="8535322" cy="5400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529497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Предоставлена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возможность профессиональным образовательным организациям подготовить участников Всероссийской олимпиады на заявленном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оборудовании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 учетом его спецификации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gray">
          <a:xfrm>
            <a:off x="0" y="4341828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4624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6624736" cy="13407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Результаты апробации фондов оценочных средств для проведения заключительного этапа Всероссийской олимпиады профессионального </a:t>
            </a:r>
            <a:r>
              <a:rPr lang="ru-RU" sz="18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мастерства</a:t>
            </a:r>
            <a:endParaRPr lang="ru-RU" sz="1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9168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4101" name="Picture 5" descr="C:\Users\Mac06\Desktop\IMG_3298.jpg"/>
          <p:cNvPicPr>
            <a:picLocks noChangeAspect="1" noChangeArrowheads="1"/>
          </p:cNvPicPr>
          <p:nvPr/>
        </p:nvPicPr>
        <p:blipFill>
          <a:blip r:embed="rId4" cstate="print"/>
          <a:srcRect r="13228"/>
          <a:stretch>
            <a:fillRect/>
          </a:stretch>
        </p:blipFill>
        <p:spPr bwMode="auto">
          <a:xfrm>
            <a:off x="395536" y="3501008"/>
            <a:ext cx="3384376" cy="260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Mac06\Desktop\IMG_3415.jpg"/>
          <p:cNvPicPr>
            <a:picLocks noChangeAspect="1" noChangeArrowheads="1"/>
          </p:cNvPicPr>
          <p:nvPr/>
        </p:nvPicPr>
        <p:blipFill>
          <a:blip r:embed="rId5" cstate="print"/>
          <a:srcRect l="15118"/>
          <a:stretch>
            <a:fillRect/>
          </a:stretch>
        </p:blipFill>
        <p:spPr bwMode="auto">
          <a:xfrm>
            <a:off x="2698627" y="3490837"/>
            <a:ext cx="3313533" cy="260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Mac06\Desktop\IMG_3037.jpg"/>
          <p:cNvPicPr>
            <a:picLocks noChangeAspect="1" noChangeArrowheads="1"/>
          </p:cNvPicPr>
          <p:nvPr/>
        </p:nvPicPr>
        <p:blipFill>
          <a:blip r:embed="rId6" cstate="print"/>
          <a:srcRect r="3780"/>
          <a:stretch>
            <a:fillRect/>
          </a:stretch>
        </p:blipFill>
        <p:spPr bwMode="auto">
          <a:xfrm>
            <a:off x="5044849" y="3501007"/>
            <a:ext cx="3775623" cy="261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7"/>
          <p:cNvSpPr txBox="1">
            <a:spLocks noChangeArrowheads="1"/>
          </p:cNvSpPr>
          <p:nvPr/>
        </p:nvSpPr>
        <p:spPr bwMode="gray">
          <a:xfrm>
            <a:off x="0" y="1801533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52556" y="1628800"/>
            <a:ext cx="8535322" cy="453650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190695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 Narrow" pitchFamily="34" charset="0"/>
              <a:buChar char="—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содержание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задания соответствует содержанию образовательной программы, которую освоили участники (2,5 балла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)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 Narrow" pitchFamily="34" charset="0"/>
              <a:buChar char="—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степень сложности предлагаемых заданий (2,3 балла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)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 Narrow" pitchFamily="34" charset="0"/>
              <a:buChar char="—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понятность формулировки задания (2,7 балла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)</a:t>
            </a:r>
          </a:p>
          <a:p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buFont typeface="Arial Narrow" pitchFamily="34" charset="0"/>
              <a:buChar char="—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понятность критериев оценивания заданий (2,6 балла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)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gray">
          <a:xfrm>
            <a:off x="0" y="4341828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4624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6624736" cy="13407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Анализ анкет участников, организаторов и членов жюри заключительного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этапа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Всероссийской олимпиады профессионального мастерства </a:t>
            </a:r>
            <a:endParaRPr lang="ru-RU" sz="2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56972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04248" y="6356350"/>
            <a:ext cx="2133600" cy="365125"/>
          </a:xfrm>
        </p:spPr>
        <p:txBody>
          <a:bodyPr/>
          <a:lstStyle/>
          <a:p>
            <a:fld id="{EA7172EB-4987-496A-A14B-068B99550A4E}" type="slidenum">
              <a:rPr lang="ru-RU" sz="1400" b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39552" y="1124744"/>
            <a:ext cx="860444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87"/>
          <p:cNvSpPr txBox="1">
            <a:spLocks noChangeArrowheads="1"/>
          </p:cNvSpPr>
          <p:nvPr/>
        </p:nvSpPr>
        <p:spPr bwMode="gray">
          <a:xfrm>
            <a:off x="0" y="1801533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52556" y="1412776"/>
            <a:ext cx="8535322" cy="511256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1772816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Участники</a:t>
            </a:r>
          </a:p>
          <a:p>
            <a:pPr algn="just">
              <a:buFont typeface="Arial Narrow" pitchFamily="34" charset="0"/>
              <a:buChar char="—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увеличить количество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вопросов по профилю специальности за счет вопросов по экономике, ИТПД, ПОПД (75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%)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just">
              <a:buFont typeface="Arial Narrow" pitchFamily="34" charset="0"/>
              <a:buChar char="—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усложнить тестовые вопросы по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общепрофессиональным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учебным дисциплинам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(73%)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just">
              <a:buFont typeface="Arial Narrow" pitchFamily="34" charset="0"/>
              <a:buChar char="—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усложнить схему в задании по применению САПР (83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%)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just">
              <a:buFont typeface="Arial Narrow" pitchFamily="34" charset="0"/>
              <a:buChar char="—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увеличить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количество времени на выполнение заданий (94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%)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Члены жюри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тестирование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проводить 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компьютерах, чтобы исключить возможность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ошибок при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проверке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gray">
          <a:xfrm>
            <a:off x="0" y="4341828"/>
            <a:ext cx="401499" cy="76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4624"/>
            <a:ext cx="926396" cy="92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6624736" cy="13407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Предложения разработчикам ФОС заключительного этапа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Всероссийской олимпиады профессионального мастерства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 </a:t>
            </a:r>
            <a:endParaRPr lang="ru-RU" sz="2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99135"/>
            <a:ext cx="8496944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ПРИГЛАШАЕМ  К  СОТРУДНИЧЕСТВУ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8424936" cy="1176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ГБПОУ «Волгоградский энергетический колледж»</a:t>
            </a:r>
          </a:p>
          <a:p>
            <a:pPr>
              <a:spcBef>
                <a:spcPts val="0"/>
              </a:spcBef>
            </a:pPr>
            <a:endParaRPr lang="ru-RU" sz="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www. energocollege.ru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5098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81402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\\192.168.0.1\диск d\Танцюра О.В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382"/>
            <a:ext cx="3221307" cy="214753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7274" y="429417"/>
            <a:ext cx="236916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Mac06\Desktop\IMG_0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7230" y="548680"/>
            <a:ext cx="3226770" cy="215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410</Words>
  <Application>Microsoft Office PowerPoint</Application>
  <PresentationFormat>Экран (4:3)</PresentationFormat>
  <Paragraphs>64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ИТОГИ АПРОБАЦИИ ФОНДОВ ОЦЕНОЧНЫХ СРЕДСТВ ДЛЯ ПРОВЕДЕНИЯ ВСЕРОССИЙСКОЙ ОЛИМПИАДЫ ПРОФЕССИОНАЛЬНОГО МАСТЕРСТВА ОБУЧАЮЩИХСЯ ПО УГС СПО 13.00.00 ЭЛЕКТРО- И ТЕПЛОЭНЕРГЕТИКА НА ОСНОВЕ ШАБЛОНА</vt:lpstr>
      <vt:lpstr>Всероссийская олимпиада  профессионального мастерства</vt:lpstr>
      <vt:lpstr>Организационно-методические изменения проведения  заключительного этапа Всероссийской олимпиады профессионального мастерства</vt:lpstr>
      <vt:lpstr>Результаты апробации фондов оценочных средств для проведения заключительного этапа Всероссийской олимпиады профессионального мастерства</vt:lpstr>
      <vt:lpstr>Результаты апробации фондов оценочных средств для проведения заключительного этапа Всероссийской олимпиады профессионального мастерства</vt:lpstr>
      <vt:lpstr>Результаты апробации фондов оценочных средств для проведения заключительного этапа Всероссийской олимпиады профессионального мастерства</vt:lpstr>
      <vt:lpstr>Анализ анкет участников, организаторов и членов жюри заключительного этапа Всероссийской олимпиады профессионального мастерства </vt:lpstr>
      <vt:lpstr>Предложения разработчикам ФОС заключительного этапа Всероссийской олимпиады профессионального мастерства </vt:lpstr>
      <vt:lpstr>ПРИГЛАШАЕМ  К  СОТРУДНИЧЕСТВУ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Валова</dc:creator>
  <cp:lastModifiedBy>Mac06</cp:lastModifiedBy>
  <cp:revision>69</cp:revision>
  <dcterms:created xsi:type="dcterms:W3CDTF">2015-11-13T08:38:12Z</dcterms:created>
  <dcterms:modified xsi:type="dcterms:W3CDTF">2017-10-31T09:03:22Z</dcterms:modified>
</cp:coreProperties>
</file>