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4"/>
  </p:notesMasterIdLst>
  <p:sldIdLst>
    <p:sldId id="300" r:id="rId2"/>
    <p:sldId id="431" r:id="rId3"/>
    <p:sldId id="432" r:id="rId4"/>
    <p:sldId id="433" r:id="rId5"/>
    <p:sldId id="420" r:id="rId6"/>
    <p:sldId id="294" r:id="rId7"/>
    <p:sldId id="450" r:id="rId8"/>
    <p:sldId id="425" r:id="rId9"/>
    <p:sldId id="421" r:id="rId10"/>
    <p:sldId id="424" r:id="rId11"/>
    <p:sldId id="449" r:id="rId12"/>
    <p:sldId id="426" r:id="rId13"/>
    <p:sldId id="451" r:id="rId14"/>
    <p:sldId id="452" r:id="rId15"/>
    <p:sldId id="453" r:id="rId16"/>
    <p:sldId id="422" r:id="rId17"/>
    <p:sldId id="455" r:id="rId18"/>
    <p:sldId id="454" r:id="rId19"/>
    <p:sldId id="429" r:id="rId20"/>
    <p:sldId id="430" r:id="rId21"/>
    <p:sldId id="434" r:id="rId22"/>
    <p:sldId id="435" r:id="rId23"/>
    <p:sldId id="436" r:id="rId24"/>
    <p:sldId id="437" r:id="rId25"/>
    <p:sldId id="456" r:id="rId26"/>
    <p:sldId id="457" r:id="rId27"/>
    <p:sldId id="458" r:id="rId28"/>
    <p:sldId id="459" r:id="rId29"/>
    <p:sldId id="461" r:id="rId30"/>
    <p:sldId id="463" r:id="rId31"/>
    <p:sldId id="464" r:id="rId32"/>
    <p:sldId id="418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0" autoAdjust="0"/>
    <p:restoredTop sz="94660"/>
  </p:normalViewPr>
  <p:slideViewPr>
    <p:cSldViewPr>
      <p:cViewPr varScale="1">
        <p:scale>
          <a:sx n="69" d="100"/>
          <a:sy n="69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0D3B4E-FACD-4AA5-A408-3F7D8FD9B35D}" type="datetimeFigureOut">
              <a:rPr lang="ru-RU"/>
              <a:pPr/>
              <a:t>30.10.2017</a:t>
            </a:fld>
            <a:endParaRPr lang="ru-RU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158790-BA13-4151-8053-6FCE17FDE44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58790-BA13-4151-8053-6FCE17FDE445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80EE6-2127-4896-B912-CE47C64983D2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C2D47-D61E-48CD-B83D-D608B783B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26528-84AF-4D11-831E-6A0A9C53C5E4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2601-51B9-493A-B643-D0E9A450E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057D-BC9D-4EB8-B32B-7ADC0330672E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F0F2-812B-4A2A-9F55-8EB152D4C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36097-EB75-44E8-8C2F-57C7716187BE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F689A-EE64-49CF-BBB6-058E7DFCF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A393-EC48-4A79-A16E-72B0BC211EE4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F751-60D8-44D5-869B-C881E26D9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AF844-D252-4F46-AFF5-17B7347C5AE3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8B24-500C-4C5C-9815-DF6144FB3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4D9D-3C37-4568-A594-2D17D3C9877F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CE9A0-60DC-4638-8EB6-34FBEAC4B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AF59-F91B-416B-8F44-02EC7D09BB46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60B7-16AE-4DD3-BCC6-A2DFB6090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2D68-B44F-4A14-BD00-ADB562517868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6FC3C-C514-4C38-BDEC-6D89A7BC4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0854-19E0-43E9-B72C-7C3D111FA948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3BBA7-2D87-4329-AE30-D4EBFF1A0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DFCC-FAB5-4CD5-A578-7914C3FA86A6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071B3-4155-41D7-A17C-F6DE9FE93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0D0DCC9-C87B-437E-8DFD-3A0ECA56F346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39DA43F-2A22-4022-BCA4-0B7580CB9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4" r:id="rId4"/>
    <p:sldLayoutId id="2147483813" r:id="rId5"/>
    <p:sldLayoutId id="2147483812" r:id="rId6"/>
    <p:sldLayoutId id="2147483811" r:id="rId7"/>
    <p:sldLayoutId id="2147483810" r:id="rId8"/>
    <p:sldLayoutId id="2147483818" r:id="rId9"/>
    <p:sldLayoutId id="2147483809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387909" y="2060848"/>
            <a:ext cx="8607457" cy="790575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разработки содержания ФОС для проведения Всероссийской  олимпиады профессионального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мастерства по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УГС  СПО технического профиля. Итоги апробации ФОС, разработанных на 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шаблонов.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08.00.00 Техника и технологии строительства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400" b="1" dirty="0" smtClean="0">
              <a:solidFill>
                <a:srgbClr val="0076A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 bwMode="auto">
          <a:xfrm>
            <a:off x="984995" y="381153"/>
            <a:ext cx="717400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13320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781" y="188483"/>
            <a:ext cx="1044780" cy="104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Рисунок 13" descr="C:\Users\kozlovaam\Desktop\ОЛИМПИАДА\sp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5525" y="178513"/>
            <a:ext cx="1105630" cy="110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3711813"/>
            <a:ext cx="8337500" cy="642942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№2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Вынос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отметки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71472" y="4000504"/>
            <a:ext cx="82296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95536" y="2752034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Инвариантная часть практического задания 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уровня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«Геодезическое сопровождение строительства зданий и  сооружений»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№1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Разбивка здания или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2682" y="4993644"/>
            <a:ext cx="7888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аксимальная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- 35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задания-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часа (академических)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4500570"/>
            <a:ext cx="8229600" cy="642942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Для запроектированного на генплане здания, с учетом архитектурно-планировочных требований определены величины плановых разбивоч­ных элементов (углы и расстояния), с помощью которых разбить на местности основные оси здания (сооружения). Точки А,В и С (см. рисунок 1) вынести способом полярных координат и закрепить на местности шпильками.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71472" y="4000504"/>
            <a:ext cx="82296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71472" y="3071810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Инвариантная часть практического задания 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уровня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«Геодезическое сопровождение строительства зданий и  сооружений»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№1 </a:t>
            </a:r>
            <a:r>
              <a:rPr lang="ru-RU" sz="2800" b="1" dirty="0" smtClean="0"/>
              <a:t>Разбивка здания или сооружения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8368" y="5559231"/>
            <a:ext cx="7888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аксимальная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-18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задания- 1 час (академический)</a:t>
            </a:r>
          </a:p>
        </p:txBody>
      </p:sp>
    </p:spTree>
    <p:extLst>
      <p:ext uri="{BB962C8B-B14F-4D97-AF65-F5344CB8AC3E}">
        <p14:creationId xmlns:p14="http://schemas.microsoft.com/office/powerpoint/2010/main" val="3569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5918" y="3857628"/>
            <a:ext cx="8229600" cy="642942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71472" y="4000504"/>
            <a:ext cx="82296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42910" y="1214422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№1 </a:t>
            </a:r>
            <a:r>
              <a:rPr lang="ru-RU" sz="2800" b="1" dirty="0" smtClean="0"/>
              <a:t>Разбивка здания или сооружения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 l="13463" t="21951" r="21465" b="12197"/>
          <a:stretch>
            <a:fillRect/>
          </a:stretch>
        </p:blipFill>
        <p:spPr bwMode="auto">
          <a:xfrm>
            <a:off x="672517" y="1747150"/>
            <a:ext cx="7920880" cy="450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5918" y="3857628"/>
            <a:ext cx="8229600" cy="642942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71472" y="4000504"/>
            <a:ext cx="82296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42910" y="1214422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№1 </a:t>
            </a:r>
            <a:r>
              <a:rPr lang="ru-RU" sz="2800" b="1" dirty="0" smtClean="0"/>
              <a:t>Разбивка здания или сооружения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470544"/>
              </p:ext>
            </p:extLst>
          </p:nvPr>
        </p:nvGraphicFramePr>
        <p:xfrm>
          <a:off x="883544" y="2631352"/>
          <a:ext cx="7416825" cy="7116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181">
                  <a:extLst>
                    <a:ext uri="{9D8B030D-6E8A-4147-A177-3AD203B41FA5}">
                      <a16:colId xmlns:a16="http://schemas.microsoft.com/office/drawing/2014/main" val="288270802"/>
                    </a:ext>
                  </a:extLst>
                </a:gridCol>
                <a:gridCol w="3735331">
                  <a:extLst>
                    <a:ext uri="{9D8B030D-6E8A-4147-A177-3AD203B41FA5}">
                      <a16:colId xmlns:a16="http://schemas.microsoft.com/office/drawing/2014/main" val="3919451337"/>
                    </a:ext>
                  </a:extLst>
                </a:gridCol>
                <a:gridCol w="3224313">
                  <a:extLst>
                    <a:ext uri="{9D8B030D-6E8A-4147-A177-3AD203B41FA5}">
                      <a16:colId xmlns:a16="http://schemas.microsoft.com/office/drawing/2014/main" val="65733754"/>
                    </a:ext>
                  </a:extLst>
                </a:gridCol>
              </a:tblGrid>
              <a:tr h="161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900">
                          <a:effectLst/>
                        </a:rPr>
                        <a:t>№ п/п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900" dirty="0">
                          <a:effectLst/>
                        </a:rPr>
                        <a:t>08.00.00 Техника и технологии строительства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81180"/>
                  </a:ext>
                </a:extLst>
              </a:tr>
              <a:tr h="52335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</a:rPr>
                        <a:t>08.02.01 Строительство и эксплуатация зданий и сооружений, Приказ  № 965  от 11августа 2014г.</a:t>
                      </a:r>
                      <a:endParaRPr lang="ru-RU" sz="1400" b="1" kern="0" dirty="0">
                        <a:solidFill>
                          <a:srgbClr val="26282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90" marR="520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08.02.02 Строительство и эксплуатация инженерных сооружений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Приказ  № 799  от 28 июля 2014г.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/>
                </a:tc>
                <a:extLst>
                  <a:ext uri="{0D108BD9-81ED-4DB2-BD59-A6C34878D82A}">
                    <a16:rowId xmlns:a16="http://schemas.microsoft.com/office/drawing/2014/main" val="3499590908"/>
                  </a:ext>
                </a:extLst>
              </a:tr>
              <a:tr h="44788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 3. Принимать решения в стандартных и нестандартных ситуациях и нести за них ответственность.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 6. Работать в коллективе и команде, эффективно общаться с коллегами, руководством, потребителями.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000687"/>
                  </a:ext>
                </a:extLst>
              </a:tr>
              <a:tr h="118470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ПК 2.1. Организовывать и выполнять подготовительные работы на строительной площадке.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ПК 2.2. Организовывать и выполнять строительно-монтажные, ремонтные работы и работы по реконструкции строительных объектов.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ПК 2.4. Осуществлять мероприятия по контролю качества выполняемых работ.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ПК 2.1. Организовывать и контролировать работы по возведению инженерных сооружений.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ПК 3.1. Проводить контроль безопасности инженерных сооружений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/>
                </a:tc>
                <a:extLst>
                  <a:ext uri="{0D108BD9-81ED-4DB2-BD59-A6C34878D82A}">
                    <a16:rowId xmlns:a16="http://schemas.microsoft.com/office/drawing/2014/main" val="1758808270"/>
                  </a:ext>
                </a:extLst>
              </a:tr>
              <a:tr h="120029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ОП.04. Основы геодезии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ПМ.02 Выполнение технологических процессов при строительстве, эксплуатации и реконструкции строительных объектов МДК.02.02. Учет и контроль технологических процессов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90" marR="520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ОП.05. Основы геодезии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ПМ.02 Организация и выполнение работ по строительству инженерных сооружений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МДК 02.01. Технология возведения инженерных сооружений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ПМ 03.Организация и выполнение работ по эксплуатации, ремонту, реконструкции инженерных сооружений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МДК 03.02. Реконструкция и усиление инженерных сооружений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090" marR="52090" marT="0" marB="0"/>
                </a:tc>
                <a:extLst>
                  <a:ext uri="{0D108BD9-81ED-4DB2-BD59-A6C34878D82A}">
                    <a16:rowId xmlns:a16="http://schemas.microsoft.com/office/drawing/2014/main" val="332761378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188" y="1586535"/>
            <a:ext cx="796153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spcAft>
                <a:spcPts val="600"/>
              </a:spcAft>
              <a:tabLst>
                <a:tab pos="45021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Паспорт практического задания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6000" algn="ctr">
              <a:spcAft>
                <a:spcPts val="0"/>
              </a:spcAft>
              <a:tabLst>
                <a:tab pos="45021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инвариантной части практического задания I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уровня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6000" algn="ctr">
              <a:spcAft>
                <a:spcPts val="0"/>
              </a:spcAft>
              <a:tabLst>
                <a:tab pos="45021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«Геодезическое сопровождение строительства зданий и  сооружений»</a:t>
            </a:r>
            <a:endParaRPr lang="ru-RU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0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5918" y="3857628"/>
            <a:ext cx="8229600" cy="642942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71472" y="4000504"/>
            <a:ext cx="82296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42910" y="1214422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№1 </a:t>
            </a:r>
            <a:r>
              <a:rPr lang="ru-RU" sz="2800" b="1" dirty="0" smtClean="0"/>
              <a:t>Разбивка здания или сооружения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15566"/>
              </p:ext>
            </p:extLst>
          </p:nvPr>
        </p:nvGraphicFramePr>
        <p:xfrm>
          <a:off x="179512" y="1459717"/>
          <a:ext cx="8837015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393">
                  <a:extLst>
                    <a:ext uri="{9D8B030D-6E8A-4147-A177-3AD203B41FA5}">
                      <a16:colId xmlns:a16="http://schemas.microsoft.com/office/drawing/2014/main" val="4236763243"/>
                    </a:ext>
                  </a:extLst>
                </a:gridCol>
                <a:gridCol w="1436390">
                  <a:extLst>
                    <a:ext uri="{9D8B030D-6E8A-4147-A177-3AD203B41FA5}">
                      <a16:colId xmlns:a16="http://schemas.microsoft.com/office/drawing/2014/main" val="3236354558"/>
                    </a:ext>
                  </a:extLst>
                </a:gridCol>
                <a:gridCol w="5114371">
                  <a:extLst>
                    <a:ext uri="{9D8B030D-6E8A-4147-A177-3AD203B41FA5}">
                      <a16:colId xmlns:a16="http://schemas.microsoft.com/office/drawing/2014/main" val="1393343757"/>
                    </a:ext>
                  </a:extLst>
                </a:gridCol>
                <a:gridCol w="1741861">
                  <a:extLst>
                    <a:ext uri="{9D8B030D-6E8A-4147-A177-3AD203B41FA5}">
                      <a16:colId xmlns:a16="http://schemas.microsoft.com/office/drawing/2014/main" val="764996545"/>
                    </a:ext>
                  </a:extLst>
                </a:gridCol>
              </a:tblGrid>
              <a:tr h="162572">
                <a:tc>
                  <a:txBody>
                    <a:bodyPr/>
                    <a:lstStyle/>
                    <a:p>
                      <a:pPr marL="90170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013" marR="53013" marT="0" marB="0"/>
                </a:tc>
                <a:tc gridSpan="3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Наименование задания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013" marR="530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933765"/>
                  </a:ext>
                </a:extLst>
              </a:tr>
              <a:tr h="404090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013" marR="530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Задача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013" marR="530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Критерии оценки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013" marR="530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Макси-мальный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35 баллов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013" marR="53013" marT="0" marB="0"/>
                </a:tc>
                <a:extLst>
                  <a:ext uri="{0D108BD9-81ED-4DB2-BD59-A6C34878D82A}">
                    <a16:rowId xmlns:a16="http://schemas.microsoft.com/office/drawing/2014/main" val="1828346577"/>
                  </a:ext>
                </a:extLst>
              </a:tr>
              <a:tr h="3414006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013" marR="530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Разбивка сооружения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013" marR="530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- Правильность центрирования теодолита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- Правильность взятия отсчетов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- Правильность выполнения расчета угла β1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- Правильность выполнения расчета угла β2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- Правильность выполнения расчета угла β3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- Правильность выноса угла β1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- Правильность выноса угла β2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- Правильность выноса угла β3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Правильность выноса расстояния </a:t>
                      </a:r>
                      <a:r>
                        <a:rPr lang="en-US" sz="1200" dirty="0">
                          <a:effectLst/>
                        </a:rPr>
                        <a:t>d I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A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Правильность выноса расстояния </a:t>
                      </a:r>
                      <a:r>
                        <a:rPr lang="en-US" sz="1200" dirty="0">
                          <a:effectLst/>
                        </a:rPr>
                        <a:t>d II</a:t>
                      </a:r>
                      <a:r>
                        <a:rPr lang="ru-RU" sz="1200" dirty="0">
                          <a:effectLst/>
                        </a:rPr>
                        <a:t>-В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Правильность выноса расстояния  </a:t>
                      </a:r>
                      <a:r>
                        <a:rPr lang="en-US" sz="1200" dirty="0">
                          <a:effectLst/>
                        </a:rPr>
                        <a:t>d II</a:t>
                      </a:r>
                      <a:r>
                        <a:rPr lang="ru-RU" sz="1200" dirty="0">
                          <a:effectLst/>
                        </a:rPr>
                        <a:t>-С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 Точность разбивки здания и сооружения (максимальный балл в зависимости от точности (получаем суммированием)- 7 баллов):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25-30мм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20-24мм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16-19мм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12-15мм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8-11мм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4-7мм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0-3 мм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013" marR="530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3013" marR="53013" marT="0" marB="0"/>
                </a:tc>
                <a:extLst>
                  <a:ext uri="{0D108BD9-81ED-4DB2-BD59-A6C34878D82A}">
                    <a16:rowId xmlns:a16="http://schemas.microsoft.com/office/drawing/2014/main" val="2394653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20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5918" y="3857628"/>
            <a:ext cx="8229600" cy="642942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71472" y="4000504"/>
            <a:ext cx="82296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11188" y="1804477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№1 </a:t>
            </a:r>
            <a:r>
              <a:rPr lang="ru-RU" sz="2800" b="1" dirty="0" smtClean="0"/>
              <a:t>Разбивка здания или сооружения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74085"/>
              </p:ext>
            </p:extLst>
          </p:nvPr>
        </p:nvGraphicFramePr>
        <p:xfrm>
          <a:off x="355448" y="3429873"/>
          <a:ext cx="8032976" cy="170496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22368">
                  <a:extLst>
                    <a:ext uri="{9D8B030D-6E8A-4147-A177-3AD203B41FA5}">
                      <a16:colId xmlns:a16="http://schemas.microsoft.com/office/drawing/2014/main" val="2034624997"/>
                    </a:ext>
                  </a:extLst>
                </a:gridCol>
                <a:gridCol w="4048731">
                  <a:extLst>
                    <a:ext uri="{9D8B030D-6E8A-4147-A177-3AD203B41FA5}">
                      <a16:colId xmlns:a16="http://schemas.microsoft.com/office/drawing/2014/main" val="726157997"/>
                    </a:ext>
                  </a:extLst>
                </a:gridCol>
                <a:gridCol w="2661877">
                  <a:extLst>
                    <a:ext uri="{9D8B030D-6E8A-4147-A177-3AD203B41FA5}">
                      <a16:colId xmlns:a16="http://schemas.microsoft.com/office/drawing/2014/main" val="275487000"/>
                    </a:ext>
                  </a:extLst>
                </a:gridCol>
              </a:tblGrid>
              <a:tr h="1142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Вид, выполняемой работы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специального оборудования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(наименование)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специального места выполнения задания (учебный кабинет, лаборатория, иное)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6627756"/>
                  </a:ext>
                </a:extLst>
              </a:tr>
              <a:tr h="562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effectLst/>
                        </a:rPr>
                        <a:t>Разбивка сооружения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Оптический теодолит 4Т30П, штатив, рулетка 30м, веха, комплект шпилек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Геодезический полигон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097646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71472" y="2641960"/>
            <a:ext cx="7416824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Материально-техническое обеспечение выполнения задания</a:t>
            </a:r>
            <a:endParaRPr lang="ru-RU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229600" cy="65246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Инвариантная часть практического задания 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уровня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«Геодезическое сопровождение строительства зданий и  сооружений»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№2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Вынос проектной отметки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     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Перенести проектную отметку на конструкцию сооружения от ближайшего репера с известной отметкой  Н </a:t>
            </a:r>
            <a:r>
              <a:rPr lang="en-US" sz="1800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=148,942м.          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Провести риску карандашом так, чтобы ее отметка была равна проектному значению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=149,458м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Привести схему.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572139"/>
            <a:ext cx="7888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аксимальная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- 17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задания-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час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академический)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93536" y="1131584"/>
            <a:ext cx="8229600" cy="171451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№2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Вынос проектной отметки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69021"/>
              </p:ext>
            </p:extLst>
          </p:nvPr>
        </p:nvGraphicFramePr>
        <p:xfrm>
          <a:off x="395536" y="2276872"/>
          <a:ext cx="8177190" cy="420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383704686"/>
                    </a:ext>
                  </a:extLst>
                </a:gridCol>
                <a:gridCol w="7673134">
                  <a:extLst>
                    <a:ext uri="{9D8B030D-6E8A-4147-A177-3AD203B41FA5}">
                      <a16:colId xmlns:a16="http://schemas.microsoft.com/office/drawing/2014/main" val="584620473"/>
                    </a:ext>
                  </a:extLst>
                </a:gridCol>
              </a:tblGrid>
              <a:tr h="347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08.00.00 Техника и технологии строительства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061095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1520" y="1586535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spcAft>
                <a:spcPts val="600"/>
              </a:spcAft>
              <a:tabLst>
                <a:tab pos="45021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Паспорт практического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инвариантной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 практического задания I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уровня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Геодезическое сопровождение строительства зданий и  сооружений»</a:t>
            </a:r>
            <a:endParaRPr lang="ru-RU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547362"/>
              </p:ext>
            </p:extLst>
          </p:nvPr>
        </p:nvGraphicFramePr>
        <p:xfrm>
          <a:off x="393536" y="2636912"/>
          <a:ext cx="8174181" cy="514537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3560">
                  <a:extLst>
                    <a:ext uri="{9D8B030D-6E8A-4147-A177-3AD203B41FA5}">
                      <a16:colId xmlns:a16="http://schemas.microsoft.com/office/drawing/2014/main" val="819691737"/>
                    </a:ext>
                  </a:extLst>
                </a:gridCol>
                <a:gridCol w="1154624">
                  <a:extLst>
                    <a:ext uri="{9D8B030D-6E8A-4147-A177-3AD203B41FA5}">
                      <a16:colId xmlns:a16="http://schemas.microsoft.com/office/drawing/2014/main" val="454361223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932874966"/>
                    </a:ext>
                  </a:extLst>
                </a:gridCol>
                <a:gridCol w="611341">
                  <a:extLst>
                    <a:ext uri="{9D8B030D-6E8A-4147-A177-3AD203B41FA5}">
                      <a16:colId xmlns:a16="http://schemas.microsoft.com/office/drawing/2014/main" val="2089527060"/>
                    </a:ext>
                  </a:extLst>
                </a:gridCol>
              </a:tblGrid>
              <a:tr h="5145370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Вынос проектной отметки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- Правильность установки нивелира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- Правильность взятия отсчетов по рейке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- Расчет разности нулей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- Правильность выполнения расчетов превышений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- Правильность выполнения постраничного контроля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- Правильность выполнения расчетов отметок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- Правильность выполнения расчета горизонта инструмента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- Правильность выполнения расчета проектного отсчета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- Правильность заполнения  журналов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- Правильность разработки схемы выноса проектной отметки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 Точность выноса проектной отметки (максимальный балл в зависимости от точности (получаем суммированием)- 7 баллов):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25-30мм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20-24мм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16-19мм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12-15мм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8-11мм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4-7мм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0-3 мм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	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" algn="l"/>
                          <a:tab pos="320040" algn="ctr"/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639" marR="59639" marT="0" marB="0"/>
                </a:tc>
                <a:extLst>
                  <a:ext uri="{0D108BD9-81ED-4DB2-BD59-A6C34878D82A}">
                    <a16:rowId xmlns:a16="http://schemas.microsoft.com/office/drawing/2014/main" val="288135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6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71451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№2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Вынос проектной отметки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4984" y="2005618"/>
            <a:ext cx="7416824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Материально-техническое обеспечение выполнения задания</a:t>
            </a:r>
            <a:endParaRPr lang="ru-RU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938126"/>
              </p:ext>
            </p:extLst>
          </p:nvPr>
        </p:nvGraphicFramePr>
        <p:xfrm>
          <a:off x="1079500" y="2708920"/>
          <a:ext cx="7578696" cy="22082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88244">
                  <a:extLst>
                    <a:ext uri="{9D8B030D-6E8A-4147-A177-3AD203B41FA5}">
                      <a16:colId xmlns:a16="http://schemas.microsoft.com/office/drawing/2014/main" val="3199292498"/>
                    </a:ext>
                  </a:extLst>
                </a:gridCol>
                <a:gridCol w="3879108">
                  <a:extLst>
                    <a:ext uri="{9D8B030D-6E8A-4147-A177-3AD203B41FA5}">
                      <a16:colId xmlns:a16="http://schemas.microsoft.com/office/drawing/2014/main" val="2323861657"/>
                    </a:ext>
                  </a:extLst>
                </a:gridCol>
                <a:gridCol w="2511344">
                  <a:extLst>
                    <a:ext uri="{9D8B030D-6E8A-4147-A177-3AD203B41FA5}">
                      <a16:colId xmlns:a16="http://schemas.microsoft.com/office/drawing/2014/main" val="6888575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Вид, выполняемой работы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специального оборудования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(наименование)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Наличие специального места выполнения задания (учебный кабинет, лаборатория, иное)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694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5972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effectLst/>
                        </a:rPr>
                        <a:t>Вынос проектной отметки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Оптический нивелир </a:t>
                      </a:r>
                      <a:r>
                        <a:rPr lang="en-US" sz="1400">
                          <a:effectLst/>
                        </a:rPr>
                        <a:t>Berger SAL</a:t>
                      </a:r>
                      <a:r>
                        <a:rPr lang="ru-RU" sz="1400">
                          <a:effectLst/>
                        </a:rPr>
                        <a:t> 20 </a:t>
                      </a:r>
                      <a:r>
                        <a:rPr lang="en-US" sz="1400">
                          <a:effectLst/>
                        </a:rPr>
                        <a:t>ND</a:t>
                      </a:r>
                      <a:r>
                        <a:rPr lang="ru-RU" sz="1400">
                          <a:effectLst/>
                        </a:rPr>
                        <a:t>, штатив, нивелирная рейка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Геодезический полигон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7461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5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5666378"/>
            <a:ext cx="8229600" cy="642942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67544" y="3786191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Вариативная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часть практического задания 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уровня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«Выполнение разреза здания (сооружения)»</a:t>
            </a:r>
          </a:p>
          <a:p>
            <a:pPr lvl="0" eaLnBrk="0" hangingPunct="0"/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№1 </a:t>
            </a:r>
            <a:r>
              <a:rPr lang="ru-RU" sz="2800" b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ыполнение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разреза.  </a:t>
            </a:r>
            <a:r>
              <a:rPr lang="ru-RU" sz="2800" dirty="0"/>
              <a:t/>
            </a:r>
            <a:br>
              <a:rPr lang="ru-RU" sz="2800" dirty="0"/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630" y="5445224"/>
            <a:ext cx="7888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аксимальная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- 35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задания- 4 часа (академических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3554" y="4438653"/>
            <a:ext cx="5817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Задача №2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Подсчет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объемов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8229600" cy="8572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Фонд оценочных средств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03288" y="2630281"/>
            <a:ext cx="82296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algn="just"/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Фонд оценочных средств  - комплекс методических и оценочных средств, предназначенных для определения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компетенций участников Всероссийской олимпиады профессионального мастерства обучающихся по специальностям среднего профессионального образования.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и уровень сложности предлагаемых участникам заданий соответствуют федеральным государственным образовательным стандартам СПО, учитывают основные положения соответствующих профессиональных стандартов, требования работодателей к специалистам среднего звена.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1958" y="5749976"/>
            <a:ext cx="8229600" cy="642942"/>
          </a:xfrm>
        </p:spPr>
        <p:txBody>
          <a:bodyPr/>
          <a:lstStyle/>
          <a:p>
            <a:pPr indent="442913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исходным данным выполнить разрез здания (сооружения) по направлению секущей плоскости в заданном масштабе с применением программного продукта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AutoCAD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-2015.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№2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Выполнить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подсчет объемов работ по возведению несущих (ограждающих)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конструкций.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71472" y="4000504"/>
            <a:ext cx="82296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71472" y="2903935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Вариативная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часть практического задания 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уровня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«Выполнение разреза здания (сооружения)»</a:t>
            </a:r>
          </a:p>
          <a:p>
            <a:pPr lvl="0" eaLnBrk="0" hangingPunct="0"/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№1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966156"/>
            <a:ext cx="7888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аксимальная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- 27 баллов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630" y="5445224"/>
            <a:ext cx="7888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аксимальная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- 8 баллов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8039" t="24268" r="22550" b="15515"/>
          <a:stretch>
            <a:fillRect/>
          </a:stretch>
        </p:blipFill>
        <p:spPr bwMode="auto">
          <a:xfrm>
            <a:off x="955773" y="1455271"/>
            <a:ext cx="7504659" cy="514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00166" y="214290"/>
            <a:ext cx="737234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6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5"/>
          <p:cNvSpPr txBox="1">
            <a:spLocks/>
          </p:cNvSpPr>
          <p:nvPr/>
        </p:nvSpPr>
        <p:spPr bwMode="auto">
          <a:xfrm>
            <a:off x="395536" y="1708220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Результаты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 апробации ФОС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85852" y="214290"/>
            <a:ext cx="74723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6536" t="30922" r="19478" b="16998"/>
          <a:stretch>
            <a:fillRect/>
          </a:stretch>
        </p:blipFill>
        <p:spPr bwMode="auto">
          <a:xfrm>
            <a:off x="395536" y="1765900"/>
            <a:ext cx="8526356" cy="468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395536" y="1961175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Результаты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 апробации ФОС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85852" y="214290"/>
            <a:ext cx="74723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 l="26558" t="30233" r="19263" b="18751"/>
          <a:stretch>
            <a:fillRect/>
          </a:stretch>
        </p:blipFill>
        <p:spPr bwMode="auto">
          <a:xfrm>
            <a:off x="259392" y="1883979"/>
            <a:ext cx="8773983" cy="464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560040" y="1883979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Результаты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 апробации ФОС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85852" y="214290"/>
            <a:ext cx="74723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6209" t="24268" r="19804" b="20398"/>
          <a:stretch>
            <a:fillRect/>
          </a:stretch>
        </p:blipFill>
        <p:spPr bwMode="auto">
          <a:xfrm>
            <a:off x="395536" y="1642715"/>
            <a:ext cx="8496944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395536" y="1708220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Результаты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 апробации ФОС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85852" y="214290"/>
            <a:ext cx="74723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179512" y="2500323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выполнения задания «Тестирование»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78105"/>
            <a:ext cx="8229600" cy="3746495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теоретического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результат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2,58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ысокий результат-4,3 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- 0,8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теоретического задания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результат 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2,93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- 4,7 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</p:txBody>
      </p:sp>
    </p:spTree>
    <p:extLst>
      <p:ext uri="{BB962C8B-B14F-4D97-AF65-F5344CB8AC3E}">
        <p14:creationId xmlns:p14="http://schemas.microsoft.com/office/powerpoint/2010/main" val="3434498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85852" y="214290"/>
            <a:ext cx="74723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467544" y="2643216"/>
            <a:ext cx="7941568" cy="79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выполнения задания «Перевод профессионального текста»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22345" y="3127037"/>
            <a:ext cx="7535893" cy="2960660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результат - 5,77 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результат-10 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баллов</a:t>
            </a:r>
          </a:p>
        </p:txBody>
      </p:sp>
    </p:spTree>
    <p:extLst>
      <p:ext uri="{BB962C8B-B14F-4D97-AF65-F5344CB8AC3E}">
        <p14:creationId xmlns:p14="http://schemas.microsoft.com/office/powerpoint/2010/main" val="4195654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85852" y="214290"/>
            <a:ext cx="74723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179512" y="2256634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выполнения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«Организация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коллектива»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3068960"/>
            <a:ext cx="8136904" cy="325564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- 1,7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результат-10 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баллов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879319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85852" y="214290"/>
            <a:ext cx="74723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316917" y="3237430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инвариантной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заданий II уровня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Геодезическое сопровождение строительства зданий и сооружений»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3558901"/>
            <a:ext cx="8352928" cy="230951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«Разбивка здания или сооружения»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результат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- 8,65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 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58735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85852" y="214290"/>
            <a:ext cx="74723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285720" y="3323553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выполнения инвариантной части заданий II уровня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Геодезическое сопровождение строительства зданий и сооружений»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3401335"/>
            <a:ext cx="8678768" cy="2453534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b="1" dirty="0"/>
              <a:t>«Вынос проектной отметки» </a:t>
            </a:r>
            <a:endParaRPr lang="ru-RU" sz="2400" b="1" dirty="0" smtClean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результат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- 10,42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результат- 17 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балл 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81725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8572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Фонд оценочных средств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90550" y="2876529"/>
            <a:ext cx="82296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algn="just"/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оценочных средств рассмотрен на заседании методического совета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Чебоксарского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техникума строительства и городского хозяйства Минобразования Чувашии (ГАПОУ ЧР «ЧТСГХ»), протокол № 3 от «31» января 2017 г., и утвержден протоколом заседания ФУМО по УГС 08.00.00 ТЕХНИКА И ТЕХНОЛОГИИ СТРОИТЕЛЬСТВА от 15.02.2017г. № 17.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На комплект оценочных средств, разработанных для проведения заключительного этапа Всероссийской олимпиады профессионального мастерства по укрупненной группе специальностей среднего профессионального образования 08.00.00 ТЕХНИКА И ТЕХНОЛОГИИ СТРОИТЕЛЬСТВА даны экспертные заключения.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85852" y="214290"/>
            <a:ext cx="74723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257971" y="2500323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выполнения вариативной части задания II уровня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конструктивного разреза»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3143264"/>
            <a:ext cx="8678768" cy="295529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b="1" dirty="0"/>
              <a:t>«Выполнение конструктивного разреза» </a:t>
            </a:r>
            <a:endParaRPr lang="ru-RU" sz="2400" b="1" dirty="0" smtClean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результат - 15,97 баллов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результат- 26,5 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0 балл 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019497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85852" y="214290"/>
            <a:ext cx="74723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179512" y="2256634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выполнения вариативной части задания II уровня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конструктивного разреза»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899576"/>
            <a:ext cx="8352928" cy="319898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b="1" dirty="0"/>
              <a:t>«Подсчет объема работ» </a:t>
            </a:r>
            <a:endParaRPr lang="ru-RU" sz="2400" b="1" dirty="0" smtClean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результат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3,03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баллов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результат-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0 балл 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371471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1571604" y="428604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5"/>
          <p:cNvSpPr>
            <a:spLocks noGrp="1"/>
          </p:cNvSpPr>
          <p:nvPr>
            <p:ph type="title"/>
          </p:nvPr>
        </p:nvSpPr>
        <p:spPr>
          <a:xfrm>
            <a:off x="827584" y="5877272"/>
            <a:ext cx="7992888" cy="150019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Анализ результатов анкетирования, а также расчет процентного соотношения ответов на вопросы анкеты участников олимпиады показал, что в целом содержание и уровень сложности предлагаемых участникам заданий соответствуют федеральным государственным образовательным стандартам СПО, учитываются основные положения соответствующих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стандартов и требования работодателей к специалистам среднего звена и может быть применен в дальнейшем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1" name="Заголовок 5"/>
          <p:cNvSpPr txBox="1">
            <a:spLocks/>
          </p:cNvSpPr>
          <p:nvPr/>
        </p:nvSpPr>
        <p:spPr bwMode="auto">
          <a:xfrm>
            <a:off x="285720" y="2276872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Вывод по апробации ФОС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8572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Эксперты ФОС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71472" y="3068960"/>
            <a:ext cx="82296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Ильина Н.В., председатель ФУМО в системе СПО по УГС Техника и технологии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Алтынбаева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И.Г., зав. кафедрой строительного направления ГБПОУ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строительный колледж»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Веселовская Н.С., преподаватель специальных дисциплин БПОУ ОО «Омский строительный колледж»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Горшкова Л.А., начальник архитектурно-строительного отдела ООО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ПГС-Проект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Петрова И.В., декан факультета строительных и транспортных технологий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Чебоксарского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института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ФБГОУ ВО «Московский политехнический университет», кандидат педагогических наук, доцент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8229600" cy="8572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Задание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уровня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«Тестирование»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71472" y="2214554"/>
            <a:ext cx="82296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Т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естовое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задание включает 2 части - инвариантную и вариативную, всего 40 вопросов.</a:t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Каждая часть задания «Тестирование» содержит 20 вопросов по четырем тематическим направлениям:</a:t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- закрытой формы с выбором ответа –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5,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открытой формы с кратким ответом –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5,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на установление соответствия –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5,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на установление правильной последовательности –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4886" y="5081974"/>
            <a:ext cx="7888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аксимальная оценка -10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задания- 1 час (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астрономический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4000504"/>
            <a:ext cx="8229600" cy="1928826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инвариантная часть: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Информационные технологии в профессиональной деятельности;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Оборудование, материалы, инструменты, организация и технологии производства;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Системы качества, стандартизации 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сертификации;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Охрана труда, безопасность жизнедеятельности, безопасность окружающей среды.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вариативная часть: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Конструктивные решения зданий;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Основы проектирования и расчета строительных конструкций;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Технология и организация строительного производства;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Проектно-сметное дело и экономика отрасли.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1472" y="2071678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</a:t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Задание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уровня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«Тестирование»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4000504"/>
            <a:ext cx="8229600" cy="1928826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1472" y="1619689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</a:t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Задание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уровня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«Тестирование»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оценки за тестовое задание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651480"/>
              </p:ext>
            </p:extLst>
          </p:nvPr>
        </p:nvGraphicFramePr>
        <p:xfrm>
          <a:off x="179512" y="1834002"/>
          <a:ext cx="8640638" cy="4555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5915712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42336419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3948845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6007211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291236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59327931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53334934"/>
                    </a:ext>
                  </a:extLst>
                </a:gridCol>
                <a:gridCol w="647750">
                  <a:extLst>
                    <a:ext uri="{9D8B030D-6E8A-4147-A177-3AD203B41FA5}">
                      <a16:colId xmlns:a16="http://schemas.microsoft.com/office/drawing/2014/main" val="42503597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№ п\п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Наименование темы вопросов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Кол-во вопросов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Количество баллов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468548"/>
                  </a:ext>
                </a:extLst>
              </a:tr>
              <a:tr h="86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Вопрос на выбор ответа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Открытая форма вопроса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Вопрос на соответствие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Вопрос на установление послед.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Макс.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балл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07482730"/>
                  </a:ext>
                </a:extLst>
              </a:tr>
              <a:tr h="310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Инвариантная часть  тестового задания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93870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Информационные технологии в профессиональной деятельности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85499702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Оборудование, материалы, инструменты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56514717"/>
                  </a:ext>
                </a:extLst>
              </a:tr>
              <a:tr h="525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Системы качества, стандартизации и сертификации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58285929"/>
                  </a:ext>
                </a:extLst>
              </a:tr>
              <a:tr h="561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Охрана труда, безопасность жизнедеятельности, безопасность окружающей среды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095087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Экономика и правовое обеспечение профессиональной деятельности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1155230"/>
                  </a:ext>
                </a:extLst>
              </a:tr>
              <a:tr h="180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6290" marR="56290" marT="781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6446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83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64294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уровня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«Перевод профессионального текста»</a:t>
            </a: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71472" y="4000504"/>
            <a:ext cx="82296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00034" y="4000504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Письменный перевод текста с иностранного на русский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Письменный ответ на иностранном языке на 6 вопросов по содержанию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текста.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0034" y="4652966"/>
            <a:ext cx="7888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аксимальная оценка -10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задания- 1 час (академический)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1692275" y="333375"/>
            <a:ext cx="712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err="1">
                <a:latin typeface="Times New Roman" pitchFamily="18" charset="0"/>
              </a:rPr>
              <a:t>Чебоксарский</a:t>
            </a:r>
            <a:r>
              <a:rPr lang="ru-RU" sz="1600" b="1" dirty="0">
                <a:latin typeface="Times New Roman" pitchFamily="18" charset="0"/>
              </a:rPr>
              <a:t>  техникум строительства и городского хозяйства Минобразования Чувашии (ГАПОУ ЧР «ЧТСГХ»)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64294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уровня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«Организация работы коллектива»</a:t>
            </a: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40233" y="4365104"/>
            <a:ext cx="82296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44214" y="5091107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графику производства работ  определить сменный объем работ на бригаду. Рассчитать потребность  в материалах на сменный объем работ (по ГЭСН).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состав бригады с учетом выполняемых работ.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Рассчитать возможное  повышение эффективности производственной деятельности при замене типа копровой установки.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57" y="5215830"/>
            <a:ext cx="7888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аксимальная оценка -10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lvl="0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задания- 1 час (академический)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2112</TotalTime>
  <Words>1614</Words>
  <Application>Microsoft Office PowerPoint</Application>
  <PresentationFormat>Экран (4:3)</PresentationFormat>
  <Paragraphs>370</Paragraphs>
  <Slides>32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Презентация PowerPoint</vt:lpstr>
      <vt:lpstr>                       Фонд оценочных средств   </vt:lpstr>
      <vt:lpstr>                       Фонд оценочных средств   </vt:lpstr>
      <vt:lpstr>                       Эксперты ФОС   </vt:lpstr>
      <vt:lpstr>                       Задание I уровня «Тестирование»   </vt:lpstr>
      <vt:lpstr>       1) инвариантная часть: - Информационные технологии в профессиональной деятельности; - Оборудование, материалы, инструменты, организация и технологии производства; - Системы качества, стандартизации и сертификации; - Охрана труда, безопасность жизнедеятельности, безопасность окружающей среды.  2)  вариативная часть: - Конструктивные решения зданий; - Основы проектирования и расчета строительных конструкций; - Технология и организация строительного производства; - Проектно-сметное дело и экономика отрасли.  </vt:lpstr>
      <vt:lpstr>        </vt:lpstr>
      <vt:lpstr>Задание I уровня «Перевод профессионального текста»</vt:lpstr>
      <vt:lpstr>Задание I уровня «Организация работы коллектива»</vt:lpstr>
      <vt:lpstr>Задача №2 Вынос проектной отметки. </vt:lpstr>
      <vt:lpstr>              Для запроектированного на генплане здания, с учетом архитектурно-планировочных требований определены величины плановых разбивоч­ных элементов (углы и расстояния), с помощью которых разбить на местности основные оси здания (сооружения). Точки А,В и С (см. рисунок 1) вынести способом полярных координат и закрепить на местности шпильками.  </vt:lpstr>
      <vt:lpstr> </vt:lpstr>
      <vt:lpstr> </vt:lpstr>
      <vt:lpstr> </vt:lpstr>
      <vt:lpstr> </vt:lpstr>
      <vt:lpstr>Инвариантная часть практического задания II уровня «Геодезическое сопровождение строительства зданий и  сооружений»  Задача №2     Вынос проектной отметки         Перенести проектную отметку на конструкцию сооружения от ближайшего репера с известной отметкой  Н Rp=148,942м.                      Провести риску карандашом так, чтобы ее отметка была равна проектному значению Нпр=149,458м. Привести схему.  </vt:lpstr>
      <vt:lpstr> Задача №2     Вынос проектной отметки    </vt:lpstr>
      <vt:lpstr> Задача №2     Вынос проектной отметки    </vt:lpstr>
      <vt:lpstr> </vt:lpstr>
      <vt:lpstr>По исходным данным выполнить разрез здания (сооружения) по направлению секущей плоскости в заданном масштабе с применением программного продукта AutoCAD-2015.        Задача №2       Выполнить подсчет объемов работ по возведению несущих (ограждающих) конструкций.   </vt:lpstr>
      <vt:lpstr>Чебоксарский  техникум строительства и городского хозяйства Минобразования Чувашии (ГАПОУ ЧР «ЧТСГХ»)</vt:lpstr>
      <vt:lpstr>Чебоксарский  техникум строительства и городского хозяйства Минобразования Чувашии (ГАПОУ ЧР «ЧТСГХ»)</vt:lpstr>
      <vt:lpstr>Чебоксарский  техникум строительства и городского хозяйства Минобразования Чувашии (ГАПОУ ЧР «ЧТСГХ»)</vt:lpstr>
      <vt:lpstr>Чебоксарский  техникум строительства и городского хозяйства Минобразования Чувашии (ГАПОУ ЧР «ЧТСГХ»)</vt:lpstr>
      <vt:lpstr>Чебоксарский  техникум строительства и городского хозяйства Минобразования Чувашии (ГАПОУ ЧР «ЧТСГХ»)</vt:lpstr>
      <vt:lpstr>Чебоксарский  техникум строительства и городского хозяйства Минобразования Чувашии (ГАПОУ ЧР «ЧТСГХ»)</vt:lpstr>
      <vt:lpstr>Чебоксарский  техникум строительства и городского хозяйства Минобразования Чувашии (ГАПОУ ЧР «ЧТСГХ»)</vt:lpstr>
      <vt:lpstr>Чебоксарский  техникум строительства и городского хозяйства Минобразования Чувашии (ГАПОУ ЧР «ЧТСГХ»)</vt:lpstr>
      <vt:lpstr>Чебоксарский  техникум строительства и городского хозяйства Минобразования Чувашии (ГАПОУ ЧР «ЧТСГХ»)</vt:lpstr>
      <vt:lpstr>Чебоксарский  техникум строительства и городского хозяйства Минобразования Чувашии (ГАПОУ ЧР «ЧТСГХ»)</vt:lpstr>
      <vt:lpstr>Чебоксарский  техникум строительства и городского хозяйства Минобразования Чувашии (ГАПОУ ЧР «ЧТСГХ»)</vt:lpstr>
      <vt:lpstr>                Анализ результатов анкетирования, а также расчет процентного соотношения ответов на вопросы анкеты участников олимпиады показал, что в целом содержание и уровень сложности предлагаемых участникам заданий соответствуют федеральным государственным образовательным стандартам СПО, учитываются основные положения соответствующих профессиональных стандартов и требования работодателей к специалистам среднего звена и может быть применен в дальнейшем.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лехан</dc:creator>
  <cp:lastModifiedBy>Тюрина Марина Николаевна</cp:lastModifiedBy>
  <cp:revision>373</cp:revision>
  <dcterms:created xsi:type="dcterms:W3CDTF">2013-12-08T11:09:53Z</dcterms:created>
  <dcterms:modified xsi:type="dcterms:W3CDTF">2017-10-30T14:07:49Z</dcterms:modified>
</cp:coreProperties>
</file>