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79" r:id="rId4"/>
    <p:sldId id="297" r:id="rId5"/>
    <p:sldId id="280" r:id="rId6"/>
    <p:sldId id="305" r:id="rId7"/>
    <p:sldId id="299" r:id="rId8"/>
    <p:sldId id="301" r:id="rId9"/>
    <p:sldId id="317" r:id="rId10"/>
    <p:sldId id="318" r:id="rId11"/>
    <p:sldId id="300" r:id="rId12"/>
    <p:sldId id="306" r:id="rId13"/>
    <p:sldId id="315" r:id="rId14"/>
    <p:sldId id="304" r:id="rId15"/>
    <p:sldId id="303" r:id="rId16"/>
    <p:sldId id="320" r:id="rId17"/>
    <p:sldId id="309" r:id="rId18"/>
    <p:sldId id="311" r:id="rId19"/>
    <p:sldId id="314" r:id="rId20"/>
    <p:sldId id="312" r:id="rId21"/>
    <p:sldId id="319" r:id="rId22"/>
    <p:sldId id="316"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125D664D-194D-4A29-B0C7-6CDE649244B9}">
          <p14:sldIdLst>
            <p14:sldId id="256"/>
            <p14:sldId id="257"/>
            <p14:sldId id="279"/>
            <p14:sldId id="297"/>
            <p14:sldId id="280"/>
            <p14:sldId id="305"/>
            <p14:sldId id="299"/>
            <p14:sldId id="301"/>
            <p14:sldId id="317"/>
            <p14:sldId id="318"/>
            <p14:sldId id="300"/>
            <p14:sldId id="306"/>
            <p14:sldId id="315"/>
            <p14:sldId id="304"/>
            <p14:sldId id="303"/>
            <p14:sldId id="320"/>
            <p14:sldId id="309"/>
          </p14:sldIdLst>
        </p14:section>
        <p14:section name="Раздел без заголовка" id="{8DDA2CEA-4F87-4A86-AA75-B4E5408858D1}">
          <p14:sldIdLst>
            <p14:sldId id="311"/>
            <p14:sldId id="314"/>
            <p14:sldId id="312"/>
            <p14:sldId id="319"/>
            <p14:sldId id="316"/>
          </p14:sldIdLst>
        </p14:section>
        <p14:section name="Раздел без заголовка" id="{33B70131-62CD-451A-BA25-38C37D888EB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94660"/>
  </p:normalViewPr>
  <p:slideViewPr>
    <p:cSldViewPr snapToGrid="0">
      <p:cViewPr varScale="1">
        <p:scale>
          <a:sx n="92" d="100"/>
          <a:sy n="92" d="100"/>
        </p:scale>
        <p:origin x="1344"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D:\&#1052;&#1045;&#1058;&#1054;&#1044;&#1048;&#1057;&#1058;\==&#1042;&#1057;&#1045;&#1056;&#1054;&#1057;&#1057;.%20&#1054;&#1051;&#1048;&#1052;&#1055;&#1048;&#1040;&#1044;&#1040;%20%202017\==&#1042;&#1045;&#1044;&#1054;&#1052;&#1054;&#1057;&#1058;&#1048;\&#1048;&#1058;&#1054;&#1043;&#1048;.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D:\&#1052;&#1045;&#1058;&#1054;&#1044;&#1048;&#1057;&#1058;\==&#1042;&#1057;&#1045;&#1056;&#1054;&#1057;&#1057;.%20&#1054;&#1051;&#1048;&#1052;&#1055;&#1048;&#1040;&#1044;&#1040;%20%202017\==&#1042;&#1045;&#1044;&#1054;&#1052;&#1054;&#1057;&#1058;&#1048;\&#1048;&#1058;&#1054;&#1043;&#1048;.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D:\&#1052;&#1045;&#1058;&#1054;&#1044;&#1048;&#1057;&#1058;\==&#1042;&#1057;&#1045;&#1056;&#1054;&#1057;&#1057;.%20&#1054;&#1051;&#1048;&#1052;&#1055;&#1048;&#1040;&#1044;&#1040;%20%202017\==&#1042;&#1045;&#1044;&#1054;&#1052;&#1054;&#1057;&#1058;&#1048;\&#1048;&#1058;&#1054;&#1043;&#1048;.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dirty="0"/>
              <a:t>Оценка</a:t>
            </a:r>
            <a:r>
              <a:rPr lang="ru-RU" baseline="0" dirty="0"/>
              <a:t> выполнения з</a:t>
            </a:r>
            <a:r>
              <a:rPr lang="ru-RU" dirty="0"/>
              <a:t>аданий </a:t>
            </a:r>
            <a:r>
              <a:rPr lang="en-US" dirty="0"/>
              <a:t>I</a:t>
            </a:r>
            <a:r>
              <a:rPr lang="ru-RU" dirty="0"/>
              <a:t> уровня "Тестирование"</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0.18831584923357936"/>
          <c:y val="7.4636015325670504E-2"/>
          <c:w val="0.78961518524917929"/>
          <c:h val="0.81792362161626353"/>
        </c:manualLayout>
      </c:layout>
      <c:barChart>
        <c:barDir val="bar"/>
        <c:grouping val="clustered"/>
        <c:varyColors val="0"/>
        <c:ser>
          <c:idx val="0"/>
          <c:order val="0"/>
          <c:tx>
            <c:strRef>
              <c:f>Лист1!$E$1</c:f>
              <c:strCache>
                <c:ptCount val="1"/>
                <c:pt idx="0">
                  <c:v>Тестирование. Инвариантная часть</c:v>
                </c:pt>
              </c:strCache>
            </c:strRef>
          </c:tx>
          <c:spPr>
            <a:solidFill>
              <a:schemeClr val="accent1"/>
            </a:solidFill>
            <a:ln>
              <a:noFill/>
            </a:ln>
            <a:effectLst/>
          </c:spPr>
          <c:invertIfNegative val="0"/>
          <c:cat>
            <c:strRef>
              <c:f>Лист1!$D$2:$D$34</c:f>
              <c:strCache>
                <c:ptCount val="33"/>
                <c:pt idx="0">
                  <c:v>Вологда</c:v>
                </c:pt>
                <c:pt idx="1">
                  <c:v>Йошкар-Ола</c:v>
                </c:pt>
                <c:pt idx="2">
                  <c:v>Челябинск</c:v>
                </c:pt>
                <c:pt idx="3">
                  <c:v>Тула</c:v>
                </c:pt>
                <c:pt idx="4">
                  <c:v>Кизляр</c:v>
                </c:pt>
                <c:pt idx="5">
                  <c:v>Ростов-на-Дону</c:v>
                </c:pt>
                <c:pt idx="6">
                  <c:v>Омск</c:v>
                </c:pt>
                <c:pt idx="7">
                  <c:v>Щелково</c:v>
                </c:pt>
                <c:pt idx="8">
                  <c:v>Санкт-Петербург</c:v>
                </c:pt>
                <c:pt idx="9">
                  <c:v>Санкт-Петербург</c:v>
                </c:pt>
                <c:pt idx="10">
                  <c:v>Ярославль</c:v>
                </c:pt>
                <c:pt idx="11">
                  <c:v>Москва</c:v>
                </c:pt>
                <c:pt idx="12">
                  <c:v>Муром</c:v>
                </c:pt>
                <c:pt idx="13">
                  <c:v>Ижевск</c:v>
                </c:pt>
                <c:pt idx="14">
                  <c:v>Чебоксары</c:v>
                </c:pt>
                <c:pt idx="15">
                  <c:v>Заречный</c:v>
                </c:pt>
                <c:pt idx="16">
                  <c:v>Екатеринбург</c:v>
                </c:pt>
                <c:pt idx="17">
                  <c:v>Екатеринбург</c:v>
                </c:pt>
                <c:pt idx="18">
                  <c:v>Нижний Новгород</c:v>
                </c:pt>
                <c:pt idx="19">
                  <c:v>Иваново</c:v>
                </c:pt>
                <c:pt idx="20">
                  <c:v>Краснослободск</c:v>
                </c:pt>
                <c:pt idx="21">
                  <c:v>Симферополь</c:v>
                </c:pt>
                <c:pt idx="22">
                  <c:v>Пермь</c:v>
                </c:pt>
                <c:pt idx="23">
                  <c:v>Калуга</c:v>
                </c:pt>
                <c:pt idx="24">
                  <c:v>Рязань</c:v>
                </c:pt>
                <c:pt idx="25">
                  <c:v>Новосибирск</c:v>
                </c:pt>
                <c:pt idx="26">
                  <c:v>Нижний Новгород</c:v>
                </c:pt>
                <c:pt idx="27">
                  <c:v>Курган</c:v>
                </c:pt>
                <c:pt idx="28">
                  <c:v>Оренбург</c:v>
                </c:pt>
                <c:pt idx="29">
                  <c:v>Кострома</c:v>
                </c:pt>
                <c:pt idx="30">
                  <c:v>Ярославль</c:v>
                </c:pt>
                <c:pt idx="31">
                  <c:v>Казань</c:v>
                </c:pt>
                <c:pt idx="32">
                  <c:v>СРЕДНИЙ БАЛЛ </c:v>
                </c:pt>
              </c:strCache>
            </c:strRef>
          </c:cat>
          <c:val>
            <c:numRef>
              <c:f>Лист1!$E$2:$E$34</c:f>
              <c:numCache>
                <c:formatCode>General</c:formatCode>
                <c:ptCount val="33"/>
                <c:pt idx="0">
                  <c:v>4.28</c:v>
                </c:pt>
                <c:pt idx="1">
                  <c:v>4.13</c:v>
                </c:pt>
                <c:pt idx="2">
                  <c:v>3.91</c:v>
                </c:pt>
                <c:pt idx="3">
                  <c:v>4.7</c:v>
                </c:pt>
                <c:pt idx="4">
                  <c:v>2.54</c:v>
                </c:pt>
                <c:pt idx="5">
                  <c:v>4.16</c:v>
                </c:pt>
                <c:pt idx="6">
                  <c:v>3.43</c:v>
                </c:pt>
                <c:pt idx="7">
                  <c:v>4.17</c:v>
                </c:pt>
                <c:pt idx="8">
                  <c:v>3.74</c:v>
                </c:pt>
                <c:pt idx="9">
                  <c:v>3.78</c:v>
                </c:pt>
                <c:pt idx="10">
                  <c:v>3.73</c:v>
                </c:pt>
                <c:pt idx="11">
                  <c:v>4.24</c:v>
                </c:pt>
                <c:pt idx="12">
                  <c:v>4.6500000000000004</c:v>
                </c:pt>
                <c:pt idx="13">
                  <c:v>3.59</c:v>
                </c:pt>
                <c:pt idx="14">
                  <c:v>4.5</c:v>
                </c:pt>
                <c:pt idx="15">
                  <c:v>4.4800000000000004</c:v>
                </c:pt>
                <c:pt idx="16">
                  <c:v>4.58</c:v>
                </c:pt>
                <c:pt idx="17">
                  <c:v>4.88</c:v>
                </c:pt>
                <c:pt idx="18">
                  <c:v>4.03</c:v>
                </c:pt>
                <c:pt idx="19">
                  <c:v>3.98</c:v>
                </c:pt>
                <c:pt idx="20">
                  <c:v>3.95</c:v>
                </c:pt>
                <c:pt idx="21">
                  <c:v>3.7</c:v>
                </c:pt>
                <c:pt idx="22">
                  <c:v>3.82</c:v>
                </c:pt>
                <c:pt idx="23">
                  <c:v>4.38</c:v>
                </c:pt>
                <c:pt idx="24">
                  <c:v>4.08</c:v>
                </c:pt>
                <c:pt idx="25">
                  <c:v>3.87</c:v>
                </c:pt>
                <c:pt idx="26">
                  <c:v>4.0199999999999996</c:v>
                </c:pt>
                <c:pt idx="27">
                  <c:v>3.65</c:v>
                </c:pt>
                <c:pt idx="28">
                  <c:v>4.0199999999999996</c:v>
                </c:pt>
                <c:pt idx="29">
                  <c:v>3.72</c:v>
                </c:pt>
                <c:pt idx="30">
                  <c:v>4.58</c:v>
                </c:pt>
                <c:pt idx="31">
                  <c:v>3.86</c:v>
                </c:pt>
                <c:pt idx="32" formatCode="0.00">
                  <c:v>4.0889473684210529</c:v>
                </c:pt>
              </c:numCache>
            </c:numRef>
          </c:val>
        </c:ser>
        <c:ser>
          <c:idx val="1"/>
          <c:order val="1"/>
          <c:tx>
            <c:strRef>
              <c:f>Лист1!$F$1</c:f>
              <c:strCache>
                <c:ptCount val="1"/>
                <c:pt idx="0">
                  <c:v>Тестирование. Вариативная часть</c:v>
                </c:pt>
              </c:strCache>
            </c:strRef>
          </c:tx>
          <c:spPr>
            <a:solidFill>
              <a:schemeClr val="accent2"/>
            </a:solidFill>
            <a:ln>
              <a:noFill/>
            </a:ln>
            <a:effectLst/>
          </c:spPr>
          <c:invertIfNegative val="0"/>
          <c:cat>
            <c:strRef>
              <c:f>Лист1!$D$2:$D$34</c:f>
              <c:strCache>
                <c:ptCount val="33"/>
                <c:pt idx="0">
                  <c:v>Вологда</c:v>
                </c:pt>
                <c:pt idx="1">
                  <c:v>Йошкар-Ола</c:v>
                </c:pt>
                <c:pt idx="2">
                  <c:v>Челябинск</c:v>
                </c:pt>
                <c:pt idx="3">
                  <c:v>Тула</c:v>
                </c:pt>
                <c:pt idx="4">
                  <c:v>Кизляр</c:v>
                </c:pt>
                <c:pt idx="5">
                  <c:v>Ростов-на-Дону</c:v>
                </c:pt>
                <c:pt idx="6">
                  <c:v>Омск</c:v>
                </c:pt>
                <c:pt idx="7">
                  <c:v>Щелково</c:v>
                </c:pt>
                <c:pt idx="8">
                  <c:v>Санкт-Петербург</c:v>
                </c:pt>
                <c:pt idx="9">
                  <c:v>Санкт-Петербург</c:v>
                </c:pt>
                <c:pt idx="10">
                  <c:v>Ярославль</c:v>
                </c:pt>
                <c:pt idx="11">
                  <c:v>Москва</c:v>
                </c:pt>
                <c:pt idx="12">
                  <c:v>Муром</c:v>
                </c:pt>
                <c:pt idx="13">
                  <c:v>Ижевск</c:v>
                </c:pt>
                <c:pt idx="14">
                  <c:v>Чебоксары</c:v>
                </c:pt>
                <c:pt idx="15">
                  <c:v>Заречный</c:v>
                </c:pt>
                <c:pt idx="16">
                  <c:v>Екатеринбург</c:v>
                </c:pt>
                <c:pt idx="17">
                  <c:v>Екатеринбург</c:v>
                </c:pt>
                <c:pt idx="18">
                  <c:v>Нижний Новгород</c:v>
                </c:pt>
                <c:pt idx="19">
                  <c:v>Иваново</c:v>
                </c:pt>
                <c:pt idx="20">
                  <c:v>Краснослободск</c:v>
                </c:pt>
                <c:pt idx="21">
                  <c:v>Симферополь</c:v>
                </c:pt>
                <c:pt idx="22">
                  <c:v>Пермь</c:v>
                </c:pt>
                <c:pt idx="23">
                  <c:v>Калуга</c:v>
                </c:pt>
                <c:pt idx="24">
                  <c:v>Рязань</c:v>
                </c:pt>
                <c:pt idx="25">
                  <c:v>Новосибирск</c:v>
                </c:pt>
                <c:pt idx="26">
                  <c:v>Нижний Новгород</c:v>
                </c:pt>
                <c:pt idx="27">
                  <c:v>Курган</c:v>
                </c:pt>
                <c:pt idx="28">
                  <c:v>Оренбург</c:v>
                </c:pt>
                <c:pt idx="29">
                  <c:v>Кострома</c:v>
                </c:pt>
                <c:pt idx="30">
                  <c:v>Ярославль</c:v>
                </c:pt>
                <c:pt idx="31">
                  <c:v>Казань</c:v>
                </c:pt>
                <c:pt idx="32">
                  <c:v>СРЕДНИЙ БАЛЛ </c:v>
                </c:pt>
              </c:strCache>
            </c:strRef>
          </c:cat>
          <c:val>
            <c:numRef>
              <c:f>Лист1!$F$2:$F$34</c:f>
              <c:numCache>
                <c:formatCode>General</c:formatCode>
                <c:ptCount val="33"/>
                <c:pt idx="0">
                  <c:v>3.47</c:v>
                </c:pt>
                <c:pt idx="1">
                  <c:v>2.69</c:v>
                </c:pt>
                <c:pt idx="2">
                  <c:v>2.63</c:v>
                </c:pt>
                <c:pt idx="3">
                  <c:v>3.24</c:v>
                </c:pt>
                <c:pt idx="4">
                  <c:v>2.0699999999999998</c:v>
                </c:pt>
                <c:pt idx="5">
                  <c:v>3.35</c:v>
                </c:pt>
                <c:pt idx="6">
                  <c:v>1.89</c:v>
                </c:pt>
                <c:pt idx="7">
                  <c:v>3.08</c:v>
                </c:pt>
                <c:pt idx="8">
                  <c:v>2.48</c:v>
                </c:pt>
                <c:pt idx="9">
                  <c:v>3.03</c:v>
                </c:pt>
                <c:pt idx="10">
                  <c:v>3.41</c:v>
                </c:pt>
                <c:pt idx="11">
                  <c:v>3.48</c:v>
                </c:pt>
                <c:pt idx="12">
                  <c:v>3.13</c:v>
                </c:pt>
                <c:pt idx="13">
                  <c:v>2.91</c:v>
                </c:pt>
                <c:pt idx="14">
                  <c:v>3.25</c:v>
                </c:pt>
                <c:pt idx="15">
                  <c:v>3.35</c:v>
                </c:pt>
                <c:pt idx="16">
                  <c:v>4.5999999999999996</c:v>
                </c:pt>
                <c:pt idx="17">
                  <c:v>5</c:v>
                </c:pt>
                <c:pt idx="18">
                  <c:v>2.62</c:v>
                </c:pt>
                <c:pt idx="19">
                  <c:v>3.15</c:v>
                </c:pt>
                <c:pt idx="20">
                  <c:v>2.5</c:v>
                </c:pt>
                <c:pt idx="21">
                  <c:v>3.04</c:v>
                </c:pt>
                <c:pt idx="22">
                  <c:v>3.7</c:v>
                </c:pt>
                <c:pt idx="23">
                  <c:v>2.63</c:v>
                </c:pt>
                <c:pt idx="24">
                  <c:v>3.45</c:v>
                </c:pt>
                <c:pt idx="25">
                  <c:v>3.58</c:v>
                </c:pt>
                <c:pt idx="26">
                  <c:v>2.79</c:v>
                </c:pt>
                <c:pt idx="27">
                  <c:v>2.13</c:v>
                </c:pt>
                <c:pt idx="28">
                  <c:v>1.91</c:v>
                </c:pt>
                <c:pt idx="29">
                  <c:v>3.1</c:v>
                </c:pt>
                <c:pt idx="30">
                  <c:v>3.8</c:v>
                </c:pt>
                <c:pt idx="31">
                  <c:v>3.55</c:v>
                </c:pt>
                <c:pt idx="32" formatCode="0.00">
                  <c:v>3.2136842105263157</c:v>
                </c:pt>
              </c:numCache>
            </c:numRef>
          </c:val>
        </c:ser>
        <c:ser>
          <c:idx val="2"/>
          <c:order val="2"/>
          <c:tx>
            <c:strRef>
              <c:f>Лист1!$G$1</c:f>
              <c:strCache>
                <c:ptCount val="1"/>
                <c:pt idx="0">
                  <c:v>Тестирование. Итог</c:v>
                </c:pt>
              </c:strCache>
            </c:strRef>
          </c:tx>
          <c:spPr>
            <a:solidFill>
              <a:schemeClr val="accent3"/>
            </a:solidFill>
            <a:ln>
              <a:noFill/>
            </a:ln>
            <a:effectLst/>
          </c:spPr>
          <c:invertIfNegative val="0"/>
          <c:cat>
            <c:strRef>
              <c:f>Лист1!$D$2:$D$34</c:f>
              <c:strCache>
                <c:ptCount val="33"/>
                <c:pt idx="0">
                  <c:v>Вологда</c:v>
                </c:pt>
                <c:pt idx="1">
                  <c:v>Йошкар-Ола</c:v>
                </c:pt>
                <c:pt idx="2">
                  <c:v>Челябинск</c:v>
                </c:pt>
                <c:pt idx="3">
                  <c:v>Тула</c:v>
                </c:pt>
                <c:pt idx="4">
                  <c:v>Кизляр</c:v>
                </c:pt>
                <c:pt idx="5">
                  <c:v>Ростов-на-Дону</c:v>
                </c:pt>
                <c:pt idx="6">
                  <c:v>Омск</c:v>
                </c:pt>
                <c:pt idx="7">
                  <c:v>Щелково</c:v>
                </c:pt>
                <c:pt idx="8">
                  <c:v>Санкт-Петербург</c:v>
                </c:pt>
                <c:pt idx="9">
                  <c:v>Санкт-Петербург</c:v>
                </c:pt>
                <c:pt idx="10">
                  <c:v>Ярославль</c:v>
                </c:pt>
                <c:pt idx="11">
                  <c:v>Москва</c:v>
                </c:pt>
                <c:pt idx="12">
                  <c:v>Муром</c:v>
                </c:pt>
                <c:pt idx="13">
                  <c:v>Ижевск</c:v>
                </c:pt>
                <c:pt idx="14">
                  <c:v>Чебоксары</c:v>
                </c:pt>
                <c:pt idx="15">
                  <c:v>Заречный</c:v>
                </c:pt>
                <c:pt idx="16">
                  <c:v>Екатеринбург</c:v>
                </c:pt>
                <c:pt idx="17">
                  <c:v>Екатеринбург</c:v>
                </c:pt>
                <c:pt idx="18">
                  <c:v>Нижний Новгород</c:v>
                </c:pt>
                <c:pt idx="19">
                  <c:v>Иваново</c:v>
                </c:pt>
                <c:pt idx="20">
                  <c:v>Краснослободск</c:v>
                </c:pt>
                <c:pt idx="21">
                  <c:v>Симферополь</c:v>
                </c:pt>
                <c:pt idx="22">
                  <c:v>Пермь</c:v>
                </c:pt>
                <c:pt idx="23">
                  <c:v>Калуга</c:v>
                </c:pt>
                <c:pt idx="24">
                  <c:v>Рязань</c:v>
                </c:pt>
                <c:pt idx="25">
                  <c:v>Новосибирск</c:v>
                </c:pt>
                <c:pt idx="26">
                  <c:v>Нижний Новгород</c:v>
                </c:pt>
                <c:pt idx="27">
                  <c:v>Курган</c:v>
                </c:pt>
                <c:pt idx="28">
                  <c:v>Оренбург</c:v>
                </c:pt>
                <c:pt idx="29">
                  <c:v>Кострома</c:v>
                </c:pt>
                <c:pt idx="30">
                  <c:v>Ярославль</c:v>
                </c:pt>
                <c:pt idx="31">
                  <c:v>Казань</c:v>
                </c:pt>
                <c:pt idx="32">
                  <c:v>СРЕДНИЙ БАЛЛ </c:v>
                </c:pt>
              </c:strCache>
            </c:strRef>
          </c:cat>
          <c:val>
            <c:numRef>
              <c:f>Лист1!$G$2:$G$34</c:f>
              <c:numCache>
                <c:formatCode>0.00</c:formatCode>
                <c:ptCount val="33"/>
                <c:pt idx="0">
                  <c:v>7.75</c:v>
                </c:pt>
                <c:pt idx="1">
                  <c:v>6.82</c:v>
                </c:pt>
                <c:pt idx="2">
                  <c:v>6.54</c:v>
                </c:pt>
                <c:pt idx="3">
                  <c:v>7.94</c:v>
                </c:pt>
                <c:pt idx="4">
                  <c:v>4.6099999999999994</c:v>
                </c:pt>
                <c:pt idx="5">
                  <c:v>7.51</c:v>
                </c:pt>
                <c:pt idx="6">
                  <c:v>5.32</c:v>
                </c:pt>
                <c:pt idx="7">
                  <c:v>7.25</c:v>
                </c:pt>
                <c:pt idx="8">
                  <c:v>6.2200000000000006</c:v>
                </c:pt>
                <c:pt idx="9">
                  <c:v>6.81</c:v>
                </c:pt>
                <c:pt idx="10">
                  <c:v>7.1400000000000006</c:v>
                </c:pt>
                <c:pt idx="11">
                  <c:v>7.7200000000000006</c:v>
                </c:pt>
                <c:pt idx="12">
                  <c:v>7.78</c:v>
                </c:pt>
                <c:pt idx="13">
                  <c:v>6.5</c:v>
                </c:pt>
                <c:pt idx="14">
                  <c:v>7.75</c:v>
                </c:pt>
                <c:pt idx="15">
                  <c:v>7.83</c:v>
                </c:pt>
                <c:pt idx="16">
                  <c:v>9.18</c:v>
                </c:pt>
                <c:pt idx="17">
                  <c:v>9.879999999999999</c:v>
                </c:pt>
                <c:pt idx="18">
                  <c:v>6.65</c:v>
                </c:pt>
                <c:pt idx="19">
                  <c:v>7.13</c:v>
                </c:pt>
                <c:pt idx="20">
                  <c:v>6.45</c:v>
                </c:pt>
                <c:pt idx="21">
                  <c:v>6.74</c:v>
                </c:pt>
                <c:pt idx="22">
                  <c:v>7.52</c:v>
                </c:pt>
                <c:pt idx="23">
                  <c:v>7.01</c:v>
                </c:pt>
                <c:pt idx="24">
                  <c:v>7.53</c:v>
                </c:pt>
                <c:pt idx="25">
                  <c:v>7.45</c:v>
                </c:pt>
                <c:pt idx="26">
                  <c:v>6.81</c:v>
                </c:pt>
                <c:pt idx="27">
                  <c:v>5.7799999999999994</c:v>
                </c:pt>
                <c:pt idx="28">
                  <c:v>5.93</c:v>
                </c:pt>
                <c:pt idx="29">
                  <c:v>6.82</c:v>
                </c:pt>
                <c:pt idx="30">
                  <c:v>8.379999999999999</c:v>
                </c:pt>
                <c:pt idx="31">
                  <c:v>7.41</c:v>
                </c:pt>
                <c:pt idx="32">
                  <c:v>7.3026315789473681</c:v>
                </c:pt>
              </c:numCache>
            </c:numRef>
          </c:val>
        </c:ser>
        <c:dLbls>
          <c:showLegendKey val="0"/>
          <c:showVal val="0"/>
          <c:showCatName val="0"/>
          <c:showSerName val="0"/>
          <c:showPercent val="0"/>
          <c:showBubbleSize val="0"/>
        </c:dLbls>
        <c:gapWidth val="182"/>
        <c:axId val="271360128"/>
        <c:axId val="271363264"/>
      </c:barChart>
      <c:catAx>
        <c:axId val="271360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ru-RU"/>
          </a:p>
        </c:txPr>
        <c:crossAx val="271363264"/>
        <c:crosses val="autoZero"/>
        <c:auto val="1"/>
        <c:lblAlgn val="ctr"/>
        <c:lblOffset val="100"/>
        <c:noMultiLvlLbl val="0"/>
      </c:catAx>
      <c:valAx>
        <c:axId val="2713632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271360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sz="1400" b="0" i="0" u="none" strike="noStrike" baseline="0">
                <a:effectLst/>
              </a:rPr>
              <a:t>Оценка выполнения заданией </a:t>
            </a:r>
            <a:r>
              <a:rPr lang="en-US" sz="1400" b="0" i="0" u="none" strike="noStrike" baseline="0">
                <a:effectLst/>
              </a:rPr>
              <a:t>I</a:t>
            </a:r>
            <a:r>
              <a:rPr lang="ru-RU" sz="1400" b="0" i="0" u="none" strike="noStrike" baseline="0">
                <a:effectLst/>
              </a:rPr>
              <a:t> уровня "</a:t>
            </a:r>
            <a:r>
              <a:rPr lang="ru-RU"/>
              <a:t>Организация работы коллектива"</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bar"/>
        <c:grouping val="clustered"/>
        <c:varyColors val="0"/>
        <c:ser>
          <c:idx val="0"/>
          <c:order val="0"/>
          <c:tx>
            <c:strRef>
              <c:f>Лист1!$I$1</c:f>
              <c:strCache>
                <c:ptCount val="1"/>
                <c:pt idx="0">
                  <c:v>Организация коллектива</c:v>
                </c:pt>
              </c:strCache>
            </c:strRef>
          </c:tx>
          <c:spPr>
            <a:solidFill>
              <a:schemeClr val="accent1"/>
            </a:solidFill>
            <a:ln>
              <a:noFill/>
            </a:ln>
            <a:effectLst/>
          </c:spPr>
          <c:invertIfNegative val="0"/>
          <c:cat>
            <c:strRef>
              <c:f>Лист1!$D$2:$D$34</c:f>
              <c:strCache>
                <c:ptCount val="33"/>
                <c:pt idx="0">
                  <c:v>Кизляр</c:v>
                </c:pt>
                <c:pt idx="1">
                  <c:v>Краснослободск</c:v>
                </c:pt>
                <c:pt idx="2">
                  <c:v>Йошкар-Ола</c:v>
                </c:pt>
                <c:pt idx="3">
                  <c:v>Иваново</c:v>
                </c:pt>
                <c:pt idx="4">
                  <c:v>Омск</c:v>
                </c:pt>
                <c:pt idx="5">
                  <c:v>Курган</c:v>
                </c:pt>
                <c:pt idx="6">
                  <c:v>Муром</c:v>
                </c:pt>
                <c:pt idx="7">
                  <c:v>Ярославль</c:v>
                </c:pt>
                <c:pt idx="8">
                  <c:v>Челябинск</c:v>
                </c:pt>
                <c:pt idx="9">
                  <c:v>Нижний Новгород</c:v>
                </c:pt>
                <c:pt idx="10">
                  <c:v>Рязань</c:v>
                </c:pt>
                <c:pt idx="11">
                  <c:v>Симферополь</c:v>
                </c:pt>
                <c:pt idx="12">
                  <c:v>Санкт-Петербург</c:v>
                </c:pt>
                <c:pt idx="13">
                  <c:v>Тула</c:v>
                </c:pt>
                <c:pt idx="14">
                  <c:v>Новосибирск</c:v>
                </c:pt>
                <c:pt idx="15">
                  <c:v>Заречный</c:v>
                </c:pt>
                <c:pt idx="16">
                  <c:v>Санкт-Петербург</c:v>
                </c:pt>
                <c:pt idx="17">
                  <c:v>Вологда</c:v>
                </c:pt>
                <c:pt idx="18">
                  <c:v>СРЕДНИЙ БАЛЛ </c:v>
                </c:pt>
                <c:pt idx="19">
                  <c:v>Пермь</c:v>
                </c:pt>
                <c:pt idx="20">
                  <c:v>Щелково</c:v>
                </c:pt>
                <c:pt idx="21">
                  <c:v>Оренбург</c:v>
                </c:pt>
                <c:pt idx="22">
                  <c:v>Кострома</c:v>
                </c:pt>
                <c:pt idx="23">
                  <c:v>Ижевск</c:v>
                </c:pt>
                <c:pt idx="24">
                  <c:v>Калуга</c:v>
                </c:pt>
                <c:pt idx="25">
                  <c:v>Казань</c:v>
                </c:pt>
                <c:pt idx="26">
                  <c:v>Ростов-на-Дону</c:v>
                </c:pt>
                <c:pt idx="27">
                  <c:v>Чебоксары</c:v>
                </c:pt>
                <c:pt idx="28">
                  <c:v>Ярославль</c:v>
                </c:pt>
                <c:pt idx="29">
                  <c:v>Нижний Новгород</c:v>
                </c:pt>
                <c:pt idx="30">
                  <c:v>Москва</c:v>
                </c:pt>
                <c:pt idx="31">
                  <c:v>Екатеринбург</c:v>
                </c:pt>
                <c:pt idx="32">
                  <c:v>Екатеринбург</c:v>
                </c:pt>
              </c:strCache>
            </c:strRef>
          </c:cat>
          <c:val>
            <c:numRef>
              <c:f>Лист1!$I$2:$I$34</c:f>
              <c:numCache>
                <c:formatCode>0.00</c:formatCode>
                <c:ptCount val="33"/>
                <c:pt idx="0">
                  <c:v>0</c:v>
                </c:pt>
                <c:pt idx="1">
                  <c:v>1.5</c:v>
                </c:pt>
                <c:pt idx="2">
                  <c:v>2</c:v>
                </c:pt>
                <c:pt idx="3">
                  <c:v>5.5</c:v>
                </c:pt>
                <c:pt idx="4">
                  <c:v>2.5</c:v>
                </c:pt>
                <c:pt idx="5">
                  <c:v>2</c:v>
                </c:pt>
                <c:pt idx="6">
                  <c:v>4</c:v>
                </c:pt>
                <c:pt idx="7">
                  <c:v>4</c:v>
                </c:pt>
                <c:pt idx="8">
                  <c:v>5.5</c:v>
                </c:pt>
                <c:pt idx="9">
                  <c:v>4</c:v>
                </c:pt>
                <c:pt idx="10">
                  <c:v>3</c:v>
                </c:pt>
                <c:pt idx="11">
                  <c:v>2.5</c:v>
                </c:pt>
                <c:pt idx="12">
                  <c:v>3.5</c:v>
                </c:pt>
                <c:pt idx="13">
                  <c:v>2.5</c:v>
                </c:pt>
                <c:pt idx="14">
                  <c:v>5.5</c:v>
                </c:pt>
                <c:pt idx="15">
                  <c:v>4</c:v>
                </c:pt>
                <c:pt idx="16">
                  <c:v>2</c:v>
                </c:pt>
                <c:pt idx="17">
                  <c:v>6</c:v>
                </c:pt>
                <c:pt idx="18">
                  <c:v>3.3333333333333335</c:v>
                </c:pt>
                <c:pt idx="19">
                  <c:v>4</c:v>
                </c:pt>
                <c:pt idx="20">
                  <c:v>4</c:v>
                </c:pt>
                <c:pt idx="21">
                  <c:v>3</c:v>
                </c:pt>
                <c:pt idx="22">
                  <c:v>6</c:v>
                </c:pt>
                <c:pt idx="23">
                  <c:v>5</c:v>
                </c:pt>
                <c:pt idx="24">
                  <c:v>1.5</c:v>
                </c:pt>
                <c:pt idx="25">
                  <c:v>6.5</c:v>
                </c:pt>
                <c:pt idx="26">
                  <c:v>7</c:v>
                </c:pt>
                <c:pt idx="27">
                  <c:v>5</c:v>
                </c:pt>
                <c:pt idx="28">
                  <c:v>3</c:v>
                </c:pt>
                <c:pt idx="29">
                  <c:v>7</c:v>
                </c:pt>
                <c:pt idx="30">
                  <c:v>6</c:v>
                </c:pt>
                <c:pt idx="31">
                  <c:v>10</c:v>
                </c:pt>
                <c:pt idx="32">
                  <c:v>10</c:v>
                </c:pt>
              </c:numCache>
            </c:numRef>
          </c:val>
        </c:ser>
        <c:dLbls>
          <c:showLegendKey val="0"/>
          <c:showVal val="0"/>
          <c:showCatName val="0"/>
          <c:showSerName val="0"/>
          <c:showPercent val="0"/>
          <c:showBubbleSize val="0"/>
        </c:dLbls>
        <c:gapWidth val="182"/>
        <c:axId val="271366008"/>
        <c:axId val="271366400"/>
      </c:barChart>
      <c:catAx>
        <c:axId val="2713660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ru-RU"/>
          </a:p>
        </c:txPr>
        <c:crossAx val="271366400"/>
        <c:crosses val="autoZero"/>
        <c:auto val="1"/>
        <c:lblAlgn val="ctr"/>
        <c:lblOffset val="100"/>
        <c:noMultiLvlLbl val="0"/>
      </c:catAx>
      <c:valAx>
        <c:axId val="271366400"/>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271366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sz="1400" b="0" i="0" u="none" strike="noStrike" baseline="0">
                <a:effectLst/>
              </a:rPr>
              <a:t>Оценка выполнения з</a:t>
            </a:r>
            <a:r>
              <a:rPr lang="ru-RU"/>
              <a:t>адания </a:t>
            </a:r>
            <a:r>
              <a:rPr lang="en-US"/>
              <a:t>I</a:t>
            </a:r>
            <a:r>
              <a:rPr lang="ru-RU"/>
              <a:t> уровня "Перевод профессионального текста (сообщения)"</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0.11863931597440103"/>
          <c:y val="0.14798629243297604"/>
          <c:w val="0.82362776372236279"/>
          <c:h val="0.77980003495578987"/>
        </c:manualLayout>
      </c:layout>
      <c:barChart>
        <c:barDir val="bar"/>
        <c:grouping val="clustered"/>
        <c:varyColors val="0"/>
        <c:ser>
          <c:idx val="0"/>
          <c:order val="0"/>
          <c:tx>
            <c:strRef>
              <c:f>Лист1!$H$1</c:f>
              <c:strCache>
                <c:ptCount val="1"/>
                <c:pt idx="0">
                  <c:v>Перевод текста</c:v>
                </c:pt>
              </c:strCache>
            </c:strRef>
          </c:tx>
          <c:spPr>
            <a:solidFill>
              <a:schemeClr val="accent1"/>
            </a:solidFill>
            <a:ln>
              <a:noFill/>
            </a:ln>
            <a:effectLst/>
          </c:spPr>
          <c:invertIfNegative val="0"/>
          <c:cat>
            <c:strRef>
              <c:f>Лист1!$D$2:$D$34</c:f>
              <c:strCache>
                <c:ptCount val="33"/>
                <c:pt idx="0">
                  <c:v>Кизляр</c:v>
                </c:pt>
                <c:pt idx="1">
                  <c:v>Краснослободск</c:v>
                </c:pt>
                <c:pt idx="2">
                  <c:v>Йошкар-Ола</c:v>
                </c:pt>
                <c:pt idx="3">
                  <c:v>Иваново</c:v>
                </c:pt>
                <c:pt idx="4">
                  <c:v>Омск</c:v>
                </c:pt>
                <c:pt idx="5">
                  <c:v>Курган</c:v>
                </c:pt>
                <c:pt idx="6">
                  <c:v>Муром</c:v>
                </c:pt>
                <c:pt idx="7">
                  <c:v>Ярославль</c:v>
                </c:pt>
                <c:pt idx="8">
                  <c:v>Челябинск</c:v>
                </c:pt>
                <c:pt idx="9">
                  <c:v>Нижний Новгород</c:v>
                </c:pt>
                <c:pt idx="10">
                  <c:v>Рязань</c:v>
                </c:pt>
                <c:pt idx="11">
                  <c:v>Симферополь</c:v>
                </c:pt>
                <c:pt idx="12">
                  <c:v>Санкт-Петербург</c:v>
                </c:pt>
                <c:pt idx="13">
                  <c:v>Тула</c:v>
                </c:pt>
                <c:pt idx="14">
                  <c:v>Новосибирск</c:v>
                </c:pt>
                <c:pt idx="15">
                  <c:v>Заречный</c:v>
                </c:pt>
                <c:pt idx="16">
                  <c:v>Санкт-Петербург</c:v>
                </c:pt>
                <c:pt idx="17">
                  <c:v>Вологда</c:v>
                </c:pt>
                <c:pt idx="18">
                  <c:v>СРЕДНИЙ БАЛЛ </c:v>
                </c:pt>
                <c:pt idx="19">
                  <c:v>Пермь</c:v>
                </c:pt>
                <c:pt idx="20">
                  <c:v>Щелково</c:v>
                </c:pt>
                <c:pt idx="21">
                  <c:v>Оренбург</c:v>
                </c:pt>
                <c:pt idx="22">
                  <c:v>Кострома</c:v>
                </c:pt>
                <c:pt idx="23">
                  <c:v>Ижевск</c:v>
                </c:pt>
                <c:pt idx="24">
                  <c:v>Калуга</c:v>
                </c:pt>
                <c:pt idx="25">
                  <c:v>Казань</c:v>
                </c:pt>
                <c:pt idx="26">
                  <c:v>Ростов-на-Дону</c:v>
                </c:pt>
                <c:pt idx="27">
                  <c:v>Чебоксары</c:v>
                </c:pt>
                <c:pt idx="28">
                  <c:v>Ярославль</c:v>
                </c:pt>
                <c:pt idx="29">
                  <c:v>Нижний Новгород</c:v>
                </c:pt>
                <c:pt idx="30">
                  <c:v>Москва</c:v>
                </c:pt>
                <c:pt idx="31">
                  <c:v>Екатеринбург</c:v>
                </c:pt>
                <c:pt idx="32">
                  <c:v>Екатеринбург</c:v>
                </c:pt>
              </c:strCache>
            </c:strRef>
          </c:cat>
          <c:val>
            <c:numRef>
              <c:f>Лист1!$H$2:$H$34</c:f>
              <c:numCache>
                <c:formatCode>0.00</c:formatCode>
                <c:ptCount val="33"/>
                <c:pt idx="0">
                  <c:v>2.2999999999999998</c:v>
                </c:pt>
                <c:pt idx="1">
                  <c:v>2.8</c:v>
                </c:pt>
                <c:pt idx="2">
                  <c:v>3.3</c:v>
                </c:pt>
                <c:pt idx="3">
                  <c:v>4.0999999999999996</c:v>
                </c:pt>
                <c:pt idx="4">
                  <c:v>2.5</c:v>
                </c:pt>
                <c:pt idx="5">
                  <c:v>1</c:v>
                </c:pt>
                <c:pt idx="6">
                  <c:v>4.5</c:v>
                </c:pt>
                <c:pt idx="7">
                  <c:v>8</c:v>
                </c:pt>
                <c:pt idx="8">
                  <c:v>3.3</c:v>
                </c:pt>
                <c:pt idx="9">
                  <c:v>8</c:v>
                </c:pt>
                <c:pt idx="10">
                  <c:v>2.8</c:v>
                </c:pt>
                <c:pt idx="11">
                  <c:v>5.5</c:v>
                </c:pt>
                <c:pt idx="12">
                  <c:v>4.3</c:v>
                </c:pt>
                <c:pt idx="13">
                  <c:v>6.3</c:v>
                </c:pt>
                <c:pt idx="14">
                  <c:v>5.3</c:v>
                </c:pt>
                <c:pt idx="15">
                  <c:v>3.8</c:v>
                </c:pt>
                <c:pt idx="16">
                  <c:v>2</c:v>
                </c:pt>
                <c:pt idx="17">
                  <c:v>5.3</c:v>
                </c:pt>
                <c:pt idx="18">
                  <c:v>4.1722222222222207</c:v>
                </c:pt>
                <c:pt idx="19">
                  <c:v>6</c:v>
                </c:pt>
                <c:pt idx="20">
                  <c:v>6</c:v>
                </c:pt>
                <c:pt idx="21">
                  <c:v>2</c:v>
                </c:pt>
                <c:pt idx="22">
                  <c:v>3</c:v>
                </c:pt>
                <c:pt idx="23">
                  <c:v>6.5</c:v>
                </c:pt>
                <c:pt idx="24">
                  <c:v>5</c:v>
                </c:pt>
                <c:pt idx="25">
                  <c:v>6</c:v>
                </c:pt>
                <c:pt idx="26">
                  <c:v>6</c:v>
                </c:pt>
                <c:pt idx="27">
                  <c:v>3</c:v>
                </c:pt>
                <c:pt idx="28">
                  <c:v>8</c:v>
                </c:pt>
                <c:pt idx="29">
                  <c:v>5</c:v>
                </c:pt>
                <c:pt idx="30">
                  <c:v>6</c:v>
                </c:pt>
                <c:pt idx="31">
                  <c:v>9</c:v>
                </c:pt>
                <c:pt idx="32">
                  <c:v>9</c:v>
                </c:pt>
              </c:numCache>
            </c:numRef>
          </c:val>
        </c:ser>
        <c:dLbls>
          <c:showLegendKey val="0"/>
          <c:showVal val="0"/>
          <c:showCatName val="0"/>
          <c:showSerName val="0"/>
          <c:showPercent val="0"/>
          <c:showBubbleSize val="0"/>
        </c:dLbls>
        <c:gapWidth val="182"/>
        <c:axId val="271366792"/>
        <c:axId val="271360520"/>
      </c:barChart>
      <c:catAx>
        <c:axId val="2713667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ru-RU"/>
          </a:p>
        </c:txPr>
        <c:crossAx val="271360520"/>
        <c:crosses val="autoZero"/>
        <c:auto val="1"/>
        <c:lblAlgn val="ctr"/>
        <c:lblOffset val="100"/>
        <c:noMultiLvlLbl val="0"/>
      </c:catAx>
      <c:valAx>
        <c:axId val="271360520"/>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271366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a:t>Оценка</a:t>
            </a:r>
            <a:r>
              <a:rPr lang="ru-RU" baseline="0"/>
              <a:t> выполнения заданий </a:t>
            </a:r>
            <a:r>
              <a:rPr lang="en-US" baseline="0"/>
              <a:t>II</a:t>
            </a:r>
            <a:r>
              <a:rPr lang="ru-RU" baseline="0"/>
              <a:t> уровня </a:t>
            </a:r>
            <a:endParaRPr lang="ru-RU"/>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bar"/>
        <c:grouping val="clustered"/>
        <c:varyColors val="0"/>
        <c:ser>
          <c:idx val="0"/>
          <c:order val="0"/>
          <c:tx>
            <c:strRef>
              <c:f>Лист1!$K$1</c:f>
              <c:strCache>
                <c:ptCount val="1"/>
                <c:pt idx="0">
                  <c:v>Инвариантная часть. Монтаж РЭУ</c:v>
                </c:pt>
              </c:strCache>
            </c:strRef>
          </c:tx>
          <c:spPr>
            <a:solidFill>
              <a:schemeClr val="accent1"/>
            </a:solidFill>
            <a:ln>
              <a:noFill/>
            </a:ln>
            <a:effectLst/>
          </c:spPr>
          <c:invertIfNegative val="0"/>
          <c:cat>
            <c:strRef>
              <c:f>Лист1!$D$2:$D$34</c:f>
              <c:strCache>
                <c:ptCount val="33"/>
                <c:pt idx="0">
                  <c:v>Вологда</c:v>
                </c:pt>
                <c:pt idx="1">
                  <c:v>Йошкар-Ола</c:v>
                </c:pt>
                <c:pt idx="2">
                  <c:v>Челябинск</c:v>
                </c:pt>
                <c:pt idx="3">
                  <c:v>Тула</c:v>
                </c:pt>
                <c:pt idx="4">
                  <c:v>Кизляр</c:v>
                </c:pt>
                <c:pt idx="5">
                  <c:v>Ростов-на-Дону</c:v>
                </c:pt>
                <c:pt idx="6">
                  <c:v>Омск</c:v>
                </c:pt>
                <c:pt idx="7">
                  <c:v>Щелково</c:v>
                </c:pt>
                <c:pt idx="8">
                  <c:v>Санкт-Петербург</c:v>
                </c:pt>
                <c:pt idx="9">
                  <c:v>Санкт-Петербург</c:v>
                </c:pt>
                <c:pt idx="10">
                  <c:v>Ярославль</c:v>
                </c:pt>
                <c:pt idx="11">
                  <c:v>Москва</c:v>
                </c:pt>
                <c:pt idx="12">
                  <c:v>Муром</c:v>
                </c:pt>
                <c:pt idx="13">
                  <c:v>Ижевск</c:v>
                </c:pt>
                <c:pt idx="14">
                  <c:v>Чебоксары</c:v>
                </c:pt>
                <c:pt idx="15">
                  <c:v>Заречный</c:v>
                </c:pt>
                <c:pt idx="16">
                  <c:v>Екатеринбург</c:v>
                </c:pt>
                <c:pt idx="17">
                  <c:v>Екатеринбург</c:v>
                </c:pt>
                <c:pt idx="18">
                  <c:v>Нижний Новгород</c:v>
                </c:pt>
                <c:pt idx="19">
                  <c:v>Иваново</c:v>
                </c:pt>
                <c:pt idx="20">
                  <c:v>Краснослободск</c:v>
                </c:pt>
                <c:pt idx="21">
                  <c:v>Симферополь</c:v>
                </c:pt>
                <c:pt idx="22">
                  <c:v>Пермь</c:v>
                </c:pt>
                <c:pt idx="23">
                  <c:v>Калуга</c:v>
                </c:pt>
                <c:pt idx="24">
                  <c:v>Рязань</c:v>
                </c:pt>
                <c:pt idx="25">
                  <c:v>Новосибирск</c:v>
                </c:pt>
                <c:pt idx="26">
                  <c:v>Нижний Новгород</c:v>
                </c:pt>
                <c:pt idx="27">
                  <c:v>Курган</c:v>
                </c:pt>
                <c:pt idx="28">
                  <c:v>Оренбург</c:v>
                </c:pt>
                <c:pt idx="29">
                  <c:v>Кострома</c:v>
                </c:pt>
                <c:pt idx="30">
                  <c:v>Ярославль</c:v>
                </c:pt>
                <c:pt idx="31">
                  <c:v>Казань</c:v>
                </c:pt>
                <c:pt idx="32">
                  <c:v>СРЕДНИЙ БАЛЛ </c:v>
                </c:pt>
              </c:strCache>
            </c:strRef>
          </c:cat>
          <c:val>
            <c:numRef>
              <c:f>Лист1!$K$2:$K$34</c:f>
              <c:numCache>
                <c:formatCode>0.00</c:formatCode>
                <c:ptCount val="33"/>
                <c:pt idx="0">
                  <c:v>18.8</c:v>
                </c:pt>
                <c:pt idx="1">
                  <c:v>7.9</c:v>
                </c:pt>
                <c:pt idx="2">
                  <c:v>16.25</c:v>
                </c:pt>
                <c:pt idx="3">
                  <c:v>19.7</c:v>
                </c:pt>
                <c:pt idx="4">
                  <c:v>3.3</c:v>
                </c:pt>
                <c:pt idx="5">
                  <c:v>18.649999999999999</c:v>
                </c:pt>
                <c:pt idx="6">
                  <c:v>21.8</c:v>
                </c:pt>
                <c:pt idx="7">
                  <c:v>23.35</c:v>
                </c:pt>
                <c:pt idx="8">
                  <c:v>23</c:v>
                </c:pt>
                <c:pt idx="9">
                  <c:v>31.45</c:v>
                </c:pt>
                <c:pt idx="10">
                  <c:v>24.05</c:v>
                </c:pt>
                <c:pt idx="11">
                  <c:v>27.45</c:v>
                </c:pt>
                <c:pt idx="12">
                  <c:v>14.8</c:v>
                </c:pt>
                <c:pt idx="13">
                  <c:v>18.850000000000001</c:v>
                </c:pt>
                <c:pt idx="14">
                  <c:v>26.7</c:v>
                </c:pt>
                <c:pt idx="15">
                  <c:v>17.899999999999999</c:v>
                </c:pt>
                <c:pt idx="16">
                  <c:v>25.05</c:v>
                </c:pt>
                <c:pt idx="17">
                  <c:v>33.049999999999997</c:v>
                </c:pt>
                <c:pt idx="18">
                  <c:v>10.25</c:v>
                </c:pt>
                <c:pt idx="19">
                  <c:v>10</c:v>
                </c:pt>
                <c:pt idx="20">
                  <c:v>14.2</c:v>
                </c:pt>
                <c:pt idx="21">
                  <c:v>23.65</c:v>
                </c:pt>
                <c:pt idx="22">
                  <c:v>22.65</c:v>
                </c:pt>
                <c:pt idx="23">
                  <c:v>21.85</c:v>
                </c:pt>
                <c:pt idx="24">
                  <c:v>13.3</c:v>
                </c:pt>
                <c:pt idx="25">
                  <c:v>16.2</c:v>
                </c:pt>
                <c:pt idx="26">
                  <c:v>24.25</c:v>
                </c:pt>
                <c:pt idx="27">
                  <c:v>16.850000000000001</c:v>
                </c:pt>
                <c:pt idx="28">
                  <c:v>26.25</c:v>
                </c:pt>
                <c:pt idx="29">
                  <c:v>24</c:v>
                </c:pt>
                <c:pt idx="30">
                  <c:v>13.8</c:v>
                </c:pt>
                <c:pt idx="31">
                  <c:v>24.3</c:v>
                </c:pt>
                <c:pt idx="32">
                  <c:v>20.088888888888892</c:v>
                </c:pt>
              </c:numCache>
            </c:numRef>
          </c:val>
        </c:ser>
        <c:ser>
          <c:idx val="1"/>
          <c:order val="1"/>
          <c:tx>
            <c:strRef>
              <c:f>Лист1!$L$1</c:f>
              <c:strCache>
                <c:ptCount val="1"/>
                <c:pt idx="0">
                  <c:v>Вариативная часть. Настройкаи исследование РЭУ</c:v>
                </c:pt>
              </c:strCache>
            </c:strRef>
          </c:tx>
          <c:spPr>
            <a:solidFill>
              <a:schemeClr val="accent2"/>
            </a:solidFill>
            <a:ln>
              <a:noFill/>
            </a:ln>
            <a:effectLst/>
          </c:spPr>
          <c:invertIfNegative val="0"/>
          <c:cat>
            <c:strRef>
              <c:f>Лист1!$D$2:$D$34</c:f>
              <c:strCache>
                <c:ptCount val="33"/>
                <c:pt idx="0">
                  <c:v>Вологда</c:v>
                </c:pt>
                <c:pt idx="1">
                  <c:v>Йошкар-Ола</c:v>
                </c:pt>
                <c:pt idx="2">
                  <c:v>Челябинск</c:v>
                </c:pt>
                <c:pt idx="3">
                  <c:v>Тула</c:v>
                </c:pt>
                <c:pt idx="4">
                  <c:v>Кизляр</c:v>
                </c:pt>
                <c:pt idx="5">
                  <c:v>Ростов-на-Дону</c:v>
                </c:pt>
                <c:pt idx="6">
                  <c:v>Омск</c:v>
                </c:pt>
                <c:pt idx="7">
                  <c:v>Щелково</c:v>
                </c:pt>
                <c:pt idx="8">
                  <c:v>Санкт-Петербург</c:v>
                </c:pt>
                <c:pt idx="9">
                  <c:v>Санкт-Петербург</c:v>
                </c:pt>
                <c:pt idx="10">
                  <c:v>Ярославль</c:v>
                </c:pt>
                <c:pt idx="11">
                  <c:v>Москва</c:v>
                </c:pt>
                <c:pt idx="12">
                  <c:v>Муром</c:v>
                </c:pt>
                <c:pt idx="13">
                  <c:v>Ижевск</c:v>
                </c:pt>
                <c:pt idx="14">
                  <c:v>Чебоксары</c:v>
                </c:pt>
                <c:pt idx="15">
                  <c:v>Заречный</c:v>
                </c:pt>
                <c:pt idx="16">
                  <c:v>Екатеринбург</c:v>
                </c:pt>
                <c:pt idx="17">
                  <c:v>Екатеринбург</c:v>
                </c:pt>
                <c:pt idx="18">
                  <c:v>Нижний Новгород</c:v>
                </c:pt>
                <c:pt idx="19">
                  <c:v>Иваново</c:v>
                </c:pt>
                <c:pt idx="20">
                  <c:v>Краснослободск</c:v>
                </c:pt>
                <c:pt idx="21">
                  <c:v>Симферополь</c:v>
                </c:pt>
                <c:pt idx="22">
                  <c:v>Пермь</c:v>
                </c:pt>
                <c:pt idx="23">
                  <c:v>Калуга</c:v>
                </c:pt>
                <c:pt idx="24">
                  <c:v>Рязань</c:v>
                </c:pt>
                <c:pt idx="25">
                  <c:v>Новосибирск</c:v>
                </c:pt>
                <c:pt idx="26">
                  <c:v>Нижний Новгород</c:v>
                </c:pt>
                <c:pt idx="27">
                  <c:v>Курган</c:v>
                </c:pt>
                <c:pt idx="28">
                  <c:v>Оренбург</c:v>
                </c:pt>
                <c:pt idx="29">
                  <c:v>Кострома</c:v>
                </c:pt>
                <c:pt idx="30">
                  <c:v>Ярославль</c:v>
                </c:pt>
                <c:pt idx="31">
                  <c:v>Казань</c:v>
                </c:pt>
                <c:pt idx="32">
                  <c:v>СРЕДНИЙ БАЛЛ </c:v>
                </c:pt>
              </c:strCache>
            </c:strRef>
          </c:cat>
          <c:val>
            <c:numRef>
              <c:f>Лист1!$L$2:$L$34</c:f>
              <c:numCache>
                <c:formatCode>0.00</c:formatCode>
                <c:ptCount val="33"/>
                <c:pt idx="0">
                  <c:v>12</c:v>
                </c:pt>
                <c:pt idx="1">
                  <c:v>10</c:v>
                </c:pt>
                <c:pt idx="2">
                  <c:v>9</c:v>
                </c:pt>
                <c:pt idx="3">
                  <c:v>9</c:v>
                </c:pt>
                <c:pt idx="4">
                  <c:v>2</c:v>
                </c:pt>
                <c:pt idx="5">
                  <c:v>26</c:v>
                </c:pt>
                <c:pt idx="6">
                  <c:v>4</c:v>
                </c:pt>
                <c:pt idx="7">
                  <c:v>14</c:v>
                </c:pt>
                <c:pt idx="8">
                  <c:v>8</c:v>
                </c:pt>
                <c:pt idx="9">
                  <c:v>6.5</c:v>
                </c:pt>
                <c:pt idx="10">
                  <c:v>25.5</c:v>
                </c:pt>
                <c:pt idx="11">
                  <c:v>29</c:v>
                </c:pt>
                <c:pt idx="12">
                  <c:v>9</c:v>
                </c:pt>
                <c:pt idx="13">
                  <c:v>20.5</c:v>
                </c:pt>
                <c:pt idx="14">
                  <c:v>23</c:v>
                </c:pt>
                <c:pt idx="15">
                  <c:v>13.5</c:v>
                </c:pt>
                <c:pt idx="16">
                  <c:v>32</c:v>
                </c:pt>
                <c:pt idx="17">
                  <c:v>33</c:v>
                </c:pt>
                <c:pt idx="18">
                  <c:v>13</c:v>
                </c:pt>
                <c:pt idx="19">
                  <c:v>3.5</c:v>
                </c:pt>
                <c:pt idx="20">
                  <c:v>4</c:v>
                </c:pt>
                <c:pt idx="21">
                  <c:v>6</c:v>
                </c:pt>
                <c:pt idx="22">
                  <c:v>13</c:v>
                </c:pt>
                <c:pt idx="23">
                  <c:v>22</c:v>
                </c:pt>
                <c:pt idx="24">
                  <c:v>15.5</c:v>
                </c:pt>
                <c:pt idx="25">
                  <c:v>11.5</c:v>
                </c:pt>
                <c:pt idx="26">
                  <c:v>31.5</c:v>
                </c:pt>
                <c:pt idx="27">
                  <c:v>13</c:v>
                </c:pt>
                <c:pt idx="28">
                  <c:v>18</c:v>
                </c:pt>
                <c:pt idx="29">
                  <c:v>16</c:v>
                </c:pt>
                <c:pt idx="30">
                  <c:v>6</c:v>
                </c:pt>
                <c:pt idx="31">
                  <c:v>20</c:v>
                </c:pt>
                <c:pt idx="32">
                  <c:v>17.055555555555557</c:v>
                </c:pt>
              </c:numCache>
            </c:numRef>
          </c:val>
        </c:ser>
        <c:ser>
          <c:idx val="2"/>
          <c:order val="2"/>
          <c:tx>
            <c:strRef>
              <c:f>Лист1!$M$1</c:f>
              <c:strCache>
                <c:ptCount val="1"/>
                <c:pt idx="0">
                  <c:v>Задания 2 уровня</c:v>
                </c:pt>
              </c:strCache>
            </c:strRef>
          </c:tx>
          <c:spPr>
            <a:solidFill>
              <a:schemeClr val="accent3"/>
            </a:solidFill>
            <a:ln>
              <a:noFill/>
            </a:ln>
            <a:effectLst/>
          </c:spPr>
          <c:invertIfNegative val="0"/>
          <c:cat>
            <c:strRef>
              <c:f>Лист1!$D$2:$D$34</c:f>
              <c:strCache>
                <c:ptCount val="33"/>
                <c:pt idx="0">
                  <c:v>Вологда</c:v>
                </c:pt>
                <c:pt idx="1">
                  <c:v>Йошкар-Ола</c:v>
                </c:pt>
                <c:pt idx="2">
                  <c:v>Челябинск</c:v>
                </c:pt>
                <c:pt idx="3">
                  <c:v>Тула</c:v>
                </c:pt>
                <c:pt idx="4">
                  <c:v>Кизляр</c:v>
                </c:pt>
                <c:pt idx="5">
                  <c:v>Ростов-на-Дону</c:v>
                </c:pt>
                <c:pt idx="6">
                  <c:v>Омск</c:v>
                </c:pt>
                <c:pt idx="7">
                  <c:v>Щелково</c:v>
                </c:pt>
                <c:pt idx="8">
                  <c:v>Санкт-Петербург</c:v>
                </c:pt>
                <c:pt idx="9">
                  <c:v>Санкт-Петербург</c:v>
                </c:pt>
                <c:pt idx="10">
                  <c:v>Ярославль</c:v>
                </c:pt>
                <c:pt idx="11">
                  <c:v>Москва</c:v>
                </c:pt>
                <c:pt idx="12">
                  <c:v>Муром</c:v>
                </c:pt>
                <c:pt idx="13">
                  <c:v>Ижевск</c:v>
                </c:pt>
                <c:pt idx="14">
                  <c:v>Чебоксары</c:v>
                </c:pt>
                <c:pt idx="15">
                  <c:v>Заречный</c:v>
                </c:pt>
                <c:pt idx="16">
                  <c:v>Екатеринбург</c:v>
                </c:pt>
                <c:pt idx="17">
                  <c:v>Екатеринбург</c:v>
                </c:pt>
                <c:pt idx="18">
                  <c:v>Нижний Новгород</c:v>
                </c:pt>
                <c:pt idx="19">
                  <c:v>Иваново</c:v>
                </c:pt>
                <c:pt idx="20">
                  <c:v>Краснослободск</c:v>
                </c:pt>
                <c:pt idx="21">
                  <c:v>Симферополь</c:v>
                </c:pt>
                <c:pt idx="22">
                  <c:v>Пермь</c:v>
                </c:pt>
                <c:pt idx="23">
                  <c:v>Калуга</c:v>
                </c:pt>
                <c:pt idx="24">
                  <c:v>Рязань</c:v>
                </c:pt>
                <c:pt idx="25">
                  <c:v>Новосибирск</c:v>
                </c:pt>
                <c:pt idx="26">
                  <c:v>Нижний Новгород</c:v>
                </c:pt>
                <c:pt idx="27">
                  <c:v>Курган</c:v>
                </c:pt>
                <c:pt idx="28">
                  <c:v>Оренбург</c:v>
                </c:pt>
                <c:pt idx="29">
                  <c:v>Кострома</c:v>
                </c:pt>
                <c:pt idx="30">
                  <c:v>Ярославль</c:v>
                </c:pt>
                <c:pt idx="31">
                  <c:v>Казань</c:v>
                </c:pt>
                <c:pt idx="32">
                  <c:v>СРЕДНИЙ БАЛЛ </c:v>
                </c:pt>
              </c:strCache>
            </c:strRef>
          </c:cat>
          <c:val>
            <c:numRef>
              <c:f>Лист1!$M$2:$M$34</c:f>
              <c:numCache>
                <c:formatCode>0.00</c:formatCode>
                <c:ptCount val="33"/>
                <c:pt idx="0">
                  <c:v>30.8</c:v>
                </c:pt>
                <c:pt idx="1">
                  <c:v>17.899999999999999</c:v>
                </c:pt>
                <c:pt idx="2">
                  <c:v>25.25</c:v>
                </c:pt>
                <c:pt idx="3">
                  <c:v>28.7</c:v>
                </c:pt>
                <c:pt idx="4">
                  <c:v>5.3</c:v>
                </c:pt>
                <c:pt idx="5">
                  <c:v>44.65</c:v>
                </c:pt>
                <c:pt idx="6">
                  <c:v>25.8</c:v>
                </c:pt>
                <c:pt idx="7">
                  <c:v>37.35</c:v>
                </c:pt>
                <c:pt idx="8">
                  <c:v>31</c:v>
                </c:pt>
                <c:pt idx="9">
                  <c:v>37.950000000000003</c:v>
                </c:pt>
                <c:pt idx="10">
                  <c:v>49.55</c:v>
                </c:pt>
                <c:pt idx="11">
                  <c:v>56.45</c:v>
                </c:pt>
                <c:pt idx="12">
                  <c:v>23.8</c:v>
                </c:pt>
                <c:pt idx="13">
                  <c:v>39.35</c:v>
                </c:pt>
                <c:pt idx="14">
                  <c:v>49.7</c:v>
                </c:pt>
                <c:pt idx="15">
                  <c:v>31.4</c:v>
                </c:pt>
                <c:pt idx="16">
                  <c:v>57.05</c:v>
                </c:pt>
                <c:pt idx="17">
                  <c:v>66.05</c:v>
                </c:pt>
                <c:pt idx="18">
                  <c:v>23.25</c:v>
                </c:pt>
                <c:pt idx="19">
                  <c:v>13.5</c:v>
                </c:pt>
                <c:pt idx="20">
                  <c:v>18.2</c:v>
                </c:pt>
                <c:pt idx="21">
                  <c:v>29.65</c:v>
                </c:pt>
                <c:pt idx="22">
                  <c:v>35.65</c:v>
                </c:pt>
                <c:pt idx="23">
                  <c:v>43.85</c:v>
                </c:pt>
                <c:pt idx="24">
                  <c:v>28.8</c:v>
                </c:pt>
                <c:pt idx="25">
                  <c:v>27.7</c:v>
                </c:pt>
                <c:pt idx="26">
                  <c:v>55.75</c:v>
                </c:pt>
                <c:pt idx="27">
                  <c:v>29.85</c:v>
                </c:pt>
                <c:pt idx="28">
                  <c:v>44.25</c:v>
                </c:pt>
                <c:pt idx="29">
                  <c:v>40</c:v>
                </c:pt>
                <c:pt idx="30">
                  <c:v>19.8</c:v>
                </c:pt>
                <c:pt idx="31">
                  <c:v>44.3</c:v>
                </c:pt>
                <c:pt idx="32">
                  <c:v>37.144444444444453</c:v>
                </c:pt>
              </c:numCache>
            </c:numRef>
          </c:val>
        </c:ser>
        <c:dLbls>
          <c:showLegendKey val="0"/>
          <c:showVal val="0"/>
          <c:showCatName val="0"/>
          <c:showSerName val="0"/>
          <c:showPercent val="0"/>
          <c:showBubbleSize val="0"/>
        </c:dLbls>
        <c:gapWidth val="182"/>
        <c:axId val="271362872"/>
        <c:axId val="271361304"/>
      </c:barChart>
      <c:catAx>
        <c:axId val="271362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ru-RU"/>
          </a:p>
        </c:txPr>
        <c:crossAx val="271361304"/>
        <c:crosses val="autoZero"/>
        <c:auto val="1"/>
        <c:lblAlgn val="ctr"/>
        <c:lblOffset val="100"/>
        <c:noMultiLvlLbl val="0"/>
      </c:catAx>
      <c:valAx>
        <c:axId val="271361304"/>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271362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0.39055</cdr:x>
      <cdr:y>0.07928</cdr:y>
    </cdr:from>
    <cdr:to>
      <cdr:x>0.39474</cdr:x>
      <cdr:y>0.90413</cdr:y>
    </cdr:to>
    <cdr:sp macro="" textlink="">
      <cdr:nvSpPr>
        <cdr:cNvPr id="2" name="Прямая соединительная линия 1"/>
        <cdr:cNvSpPr/>
      </cdr:nvSpPr>
      <cdr:spPr>
        <a:xfrm xmlns:a="http://schemas.openxmlformats.org/drawingml/2006/main" rot="5400000" flipV="1">
          <a:off x="-6273" y="2839521"/>
          <a:ext cx="4784729" cy="25445"/>
        </a:xfrm>
        <a:prstGeom xmlns:a="http://schemas.openxmlformats.org/drawingml/2006/main" prst="line">
          <a:avLst/>
        </a:prstGeom>
        <a:ln xmlns:a="http://schemas.openxmlformats.org/drawingml/2006/main" w="25400" cmpd="sng">
          <a:solidFill>
            <a:srgbClr val="C00000">
              <a:alpha val="50000"/>
            </a:srgbClr>
          </a:solidFill>
          <a:prstDash val="sysDot"/>
        </a:ln>
        <a:effectLst xmlns:a="http://schemas.openxmlformats.org/drawingml/2006/main">
          <a:outerShdw dist="50800" dir="5400000" algn="ctr" rotWithShape="0">
            <a:srgbClr val="000000">
              <a:alpha val="96000"/>
            </a:srgbClr>
          </a:outerShdw>
        </a:effectLst>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sp>
  </cdr:relSizeAnchor>
  <cdr:relSizeAnchor xmlns:cdr="http://schemas.openxmlformats.org/drawingml/2006/chartDrawing">
    <cdr:from>
      <cdr:x>0.44894</cdr:x>
      <cdr:y>0.08035</cdr:y>
    </cdr:from>
    <cdr:to>
      <cdr:x>0.45929</cdr:x>
      <cdr:y>0.91757</cdr:y>
    </cdr:to>
    <cdr:sp macro="" textlink="">
      <cdr:nvSpPr>
        <cdr:cNvPr id="3" name="Прямая соединительная линия 2"/>
        <cdr:cNvSpPr/>
      </cdr:nvSpPr>
      <cdr:spPr>
        <a:xfrm xmlns:a="http://schemas.openxmlformats.org/drawingml/2006/main" rot="5400000" flipV="1">
          <a:off x="109392" y="2865411"/>
          <a:ext cx="4856483" cy="57837"/>
        </a:xfrm>
        <a:prstGeom xmlns:a="http://schemas.openxmlformats.org/drawingml/2006/main" prst="line">
          <a:avLst/>
        </a:prstGeom>
        <a:ln xmlns:a="http://schemas.openxmlformats.org/drawingml/2006/main" w="25400" cmpd="sng">
          <a:solidFill>
            <a:schemeClr val="accent1">
              <a:alpha val="50000"/>
            </a:schemeClr>
          </a:solidFill>
          <a:prstDash val="sysDot"/>
        </a:ln>
        <a:effectLst xmlns:a="http://schemas.openxmlformats.org/drawingml/2006/main">
          <a:outerShdw dist="50800" dir="5400000" algn="ctr" rotWithShape="0">
            <a:srgbClr val="000000">
              <a:alpha val="96000"/>
            </a:srgbClr>
          </a:outerShdw>
        </a:effectLst>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sp>
  </cdr:relSizeAnchor>
  <cdr:relSizeAnchor xmlns:cdr="http://schemas.openxmlformats.org/drawingml/2006/chartDrawing">
    <cdr:from>
      <cdr:x>0.65564</cdr:x>
      <cdr:y>0.08026</cdr:y>
    </cdr:from>
    <cdr:to>
      <cdr:x>0.65606</cdr:x>
      <cdr:y>0.92495</cdr:y>
    </cdr:to>
    <cdr:sp macro="" textlink="">
      <cdr:nvSpPr>
        <cdr:cNvPr id="4" name="Прямая соединительная линия 3"/>
        <cdr:cNvSpPr/>
      </cdr:nvSpPr>
      <cdr:spPr>
        <a:xfrm xmlns:a="http://schemas.openxmlformats.org/drawingml/2006/main" rot="5400000">
          <a:off x="1271254" y="2847403"/>
          <a:ext cx="4787386" cy="2347"/>
        </a:xfrm>
        <a:prstGeom xmlns:a="http://schemas.openxmlformats.org/drawingml/2006/main" prst="line">
          <a:avLst/>
        </a:prstGeom>
        <a:ln xmlns:a="http://schemas.openxmlformats.org/drawingml/2006/main" w="25400" cmpd="sng">
          <a:solidFill>
            <a:schemeClr val="accent3">
              <a:lumMod val="75000"/>
              <a:alpha val="50000"/>
            </a:schemeClr>
          </a:solidFill>
          <a:prstDash val="sysDot"/>
        </a:ln>
        <a:effectLst xmlns:a="http://schemas.openxmlformats.org/drawingml/2006/main">
          <a:outerShdw dist="50800" dir="5400000" algn="ctr" rotWithShape="0">
            <a:srgbClr val="000000">
              <a:alpha val="96000"/>
            </a:srgbClr>
          </a:outerShdw>
        </a:effectLst>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sp>
  </cdr:relSizeAnchor>
</c:userShapes>
</file>

<file path=ppt/drawings/drawing2.xml><?xml version="1.0" encoding="utf-8"?>
<c:userShapes xmlns:c="http://schemas.openxmlformats.org/drawingml/2006/chart">
  <cdr:relSizeAnchor xmlns:cdr="http://schemas.openxmlformats.org/drawingml/2006/chartDrawing">
    <cdr:from>
      <cdr:x>0.36302</cdr:x>
      <cdr:y>0.14457</cdr:y>
    </cdr:from>
    <cdr:to>
      <cdr:x>0.36475</cdr:x>
      <cdr:y>0.91968</cdr:y>
    </cdr:to>
    <cdr:sp macro="" textlink="">
      <cdr:nvSpPr>
        <cdr:cNvPr id="2" name="Прямая соединительная линия 1"/>
        <cdr:cNvSpPr/>
      </cdr:nvSpPr>
      <cdr:spPr>
        <a:xfrm xmlns:a="http://schemas.openxmlformats.org/drawingml/2006/main" rot="5400000" flipV="1">
          <a:off x="419339" y="2255625"/>
          <a:ext cx="3292806" cy="9857"/>
        </a:xfrm>
        <a:prstGeom xmlns:a="http://schemas.openxmlformats.org/drawingml/2006/main" prst="line">
          <a:avLst/>
        </a:prstGeom>
        <a:ln xmlns:a="http://schemas.openxmlformats.org/drawingml/2006/main" w="25400" cmpd="sng">
          <a:solidFill>
            <a:schemeClr val="accent1">
              <a:alpha val="50000"/>
            </a:schemeClr>
          </a:solidFill>
          <a:prstDash val="sysDot"/>
        </a:ln>
        <a:effectLst xmlns:a="http://schemas.openxmlformats.org/drawingml/2006/main">
          <a:outerShdw dist="50800" dir="5400000" algn="ctr" rotWithShape="0">
            <a:srgbClr val="000000">
              <a:alpha val="96000"/>
            </a:srgbClr>
          </a:outerShdw>
        </a:effectLst>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sp>
  </cdr:relSizeAnchor>
</c:userShapes>
</file>

<file path=ppt/drawings/drawing3.xml><?xml version="1.0" encoding="utf-8"?>
<c:userShapes xmlns:c="http://schemas.openxmlformats.org/drawingml/2006/chart">
  <cdr:relSizeAnchor xmlns:cdr="http://schemas.openxmlformats.org/drawingml/2006/chartDrawing">
    <cdr:from>
      <cdr:x>0.46346</cdr:x>
      <cdr:y>0.1484</cdr:y>
    </cdr:from>
    <cdr:to>
      <cdr:x>0.46346</cdr:x>
      <cdr:y>0.94973</cdr:y>
    </cdr:to>
    <cdr:sp macro="" textlink="">
      <cdr:nvSpPr>
        <cdr:cNvPr id="2" name="Прямая соединительная линия 1"/>
        <cdr:cNvSpPr/>
      </cdr:nvSpPr>
      <cdr:spPr>
        <a:xfrm xmlns:a="http://schemas.openxmlformats.org/drawingml/2006/main" rot="5400000" flipV="1">
          <a:off x="-82872" y="3375753"/>
          <a:ext cx="4926687" cy="0"/>
        </a:xfrm>
        <a:prstGeom xmlns:a="http://schemas.openxmlformats.org/drawingml/2006/main" prst="line">
          <a:avLst/>
        </a:prstGeom>
        <a:ln xmlns:a="http://schemas.openxmlformats.org/drawingml/2006/main" w="25400" cmpd="sng">
          <a:solidFill>
            <a:schemeClr val="accent1">
              <a:alpha val="50000"/>
            </a:schemeClr>
          </a:solidFill>
          <a:prstDash val="sysDot"/>
        </a:ln>
        <a:effectLst xmlns:a="http://schemas.openxmlformats.org/drawingml/2006/main">
          <a:outerShdw dist="50800" dir="5400000" algn="ctr" rotWithShape="0">
            <a:srgbClr val="000000">
              <a:alpha val="96000"/>
            </a:srgbClr>
          </a:outerShdw>
        </a:effectLst>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sp>
  </cdr:relSizeAnchor>
</c:userShapes>
</file>

<file path=ppt/drawings/drawing4.xml><?xml version="1.0" encoding="utf-8"?>
<c:userShapes xmlns:c="http://schemas.openxmlformats.org/drawingml/2006/chart">
  <cdr:relSizeAnchor xmlns:cdr="http://schemas.openxmlformats.org/drawingml/2006/chartDrawing">
    <cdr:from>
      <cdr:x>0.37846</cdr:x>
      <cdr:y>0.0659</cdr:y>
    </cdr:from>
    <cdr:to>
      <cdr:x>0.38239</cdr:x>
      <cdr:y>0.87969</cdr:y>
    </cdr:to>
    <cdr:sp macro="" textlink="">
      <cdr:nvSpPr>
        <cdr:cNvPr id="2" name="Прямая соединительная линия 1"/>
        <cdr:cNvSpPr/>
      </cdr:nvSpPr>
      <cdr:spPr>
        <a:xfrm xmlns:a="http://schemas.openxmlformats.org/drawingml/2006/main" rot="5400000" flipV="1">
          <a:off x="-1222414" y="3907727"/>
          <a:ext cx="6745261" cy="22184"/>
        </a:xfrm>
        <a:prstGeom xmlns:a="http://schemas.openxmlformats.org/drawingml/2006/main" prst="line">
          <a:avLst/>
        </a:prstGeom>
        <a:ln xmlns:a="http://schemas.openxmlformats.org/drawingml/2006/main" w="25400" cmpd="sng">
          <a:solidFill>
            <a:srgbClr val="C00000">
              <a:alpha val="50000"/>
            </a:srgbClr>
          </a:solidFill>
          <a:prstDash val="sysDot"/>
        </a:ln>
        <a:effectLst xmlns:a="http://schemas.openxmlformats.org/drawingml/2006/main">
          <a:outerShdw dist="50800" dir="5400000" algn="ctr" rotWithShape="0">
            <a:srgbClr val="000000">
              <a:alpha val="96000"/>
            </a:srgbClr>
          </a:outerShdw>
        </a:effectLst>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sp>
  </cdr:relSizeAnchor>
  <cdr:relSizeAnchor xmlns:cdr="http://schemas.openxmlformats.org/drawingml/2006/chartDrawing">
    <cdr:from>
      <cdr:x>0.40998</cdr:x>
      <cdr:y>0.07306</cdr:y>
    </cdr:from>
    <cdr:to>
      <cdr:x>0.4139</cdr:x>
      <cdr:y>0.88685</cdr:y>
    </cdr:to>
    <cdr:sp macro="" textlink="">
      <cdr:nvSpPr>
        <cdr:cNvPr id="3" name="Прямая соединительная линия 2"/>
        <cdr:cNvSpPr/>
      </cdr:nvSpPr>
      <cdr:spPr>
        <a:xfrm xmlns:a="http://schemas.openxmlformats.org/drawingml/2006/main" rot="5400000" flipV="1">
          <a:off x="-1044281" y="3967108"/>
          <a:ext cx="6745261" cy="22184"/>
        </a:xfrm>
        <a:prstGeom xmlns:a="http://schemas.openxmlformats.org/drawingml/2006/main" prst="line">
          <a:avLst/>
        </a:prstGeom>
        <a:ln xmlns:a="http://schemas.openxmlformats.org/drawingml/2006/main" w="25400" cmpd="sng">
          <a:solidFill>
            <a:schemeClr val="accent1">
              <a:alpha val="50000"/>
            </a:schemeClr>
          </a:solidFill>
          <a:prstDash val="sysDot"/>
        </a:ln>
        <a:effectLst xmlns:a="http://schemas.openxmlformats.org/drawingml/2006/main">
          <a:outerShdw dist="50800" dir="5400000" algn="ctr" rotWithShape="0">
            <a:srgbClr val="000000">
              <a:alpha val="96000"/>
            </a:srgbClr>
          </a:outerShdw>
        </a:effectLst>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sp>
  </cdr:relSizeAnchor>
  <cdr:relSizeAnchor xmlns:cdr="http://schemas.openxmlformats.org/drawingml/2006/chartDrawing">
    <cdr:from>
      <cdr:x>0.59487</cdr:x>
      <cdr:y>0.06446</cdr:y>
    </cdr:from>
    <cdr:to>
      <cdr:x>0.59879</cdr:x>
      <cdr:y>0.87826</cdr:y>
    </cdr:to>
    <cdr:sp macro="" textlink="">
      <cdr:nvSpPr>
        <cdr:cNvPr id="4" name="Прямая соединительная линия 3"/>
        <cdr:cNvSpPr/>
      </cdr:nvSpPr>
      <cdr:spPr>
        <a:xfrm xmlns:a="http://schemas.openxmlformats.org/drawingml/2006/main" rot="5400000" flipV="1">
          <a:off x="711" y="3895863"/>
          <a:ext cx="6745307" cy="22156"/>
        </a:xfrm>
        <a:prstGeom xmlns:a="http://schemas.openxmlformats.org/drawingml/2006/main" prst="line">
          <a:avLst/>
        </a:prstGeom>
        <a:ln xmlns:a="http://schemas.openxmlformats.org/drawingml/2006/main" w="25400" cmpd="sng">
          <a:solidFill>
            <a:schemeClr val="accent3">
              <a:lumMod val="75000"/>
              <a:alpha val="50000"/>
            </a:schemeClr>
          </a:solidFill>
          <a:prstDash val="sysDot"/>
        </a:ln>
        <a:effectLst xmlns:a="http://schemas.openxmlformats.org/drawingml/2006/main">
          <a:outerShdw dist="50800" dir="5400000" algn="ctr" rotWithShape="0">
            <a:srgbClr val="000000">
              <a:alpha val="96000"/>
            </a:srgbClr>
          </a:outerShdw>
        </a:effectLst>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C75485-2439-4356-A109-7A4CBA3FB776}" type="datetimeFigureOut">
              <a:rPr lang="ru-RU" smtClean="0"/>
              <a:t>20.11.2017</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3E65DF-D724-4EF2-AA00-1B60E6818465}" type="slidenum">
              <a:rPr lang="ru-RU" smtClean="0"/>
              <a:t>‹#›</a:t>
            </a:fld>
            <a:endParaRPr lang="ru-RU"/>
          </a:p>
        </p:txBody>
      </p:sp>
    </p:spTree>
    <p:extLst>
      <p:ext uri="{BB962C8B-B14F-4D97-AF65-F5344CB8AC3E}">
        <p14:creationId xmlns:p14="http://schemas.microsoft.com/office/powerpoint/2010/main" val="1669810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BE7C6A7-1B25-4DC5-9FCE-AFE2D2EA4B72}" type="datetimeFigureOut">
              <a:rPr lang="ru-RU" smtClean="0"/>
              <a:t>20.11.2017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2CD28E-3621-434E-8A2B-F25FA1A01711}" type="slidenum">
              <a:rPr lang="ru-RU" smtClean="0"/>
              <a:t>‹#›</a:t>
            </a:fld>
            <a:endParaRPr lang="ru-RU"/>
          </a:p>
        </p:txBody>
      </p:sp>
    </p:spTree>
    <p:extLst>
      <p:ext uri="{BB962C8B-B14F-4D97-AF65-F5344CB8AC3E}">
        <p14:creationId xmlns:p14="http://schemas.microsoft.com/office/powerpoint/2010/main" val="4075559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BE7C6A7-1B25-4DC5-9FCE-AFE2D2EA4B72}" type="datetimeFigureOut">
              <a:rPr lang="ru-RU" smtClean="0"/>
              <a:t>20.11.2017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2CD28E-3621-434E-8A2B-F25FA1A01711}" type="slidenum">
              <a:rPr lang="ru-RU" smtClean="0"/>
              <a:t>‹#›</a:t>
            </a:fld>
            <a:endParaRPr lang="ru-RU"/>
          </a:p>
        </p:txBody>
      </p:sp>
    </p:spTree>
    <p:extLst>
      <p:ext uri="{BB962C8B-B14F-4D97-AF65-F5344CB8AC3E}">
        <p14:creationId xmlns:p14="http://schemas.microsoft.com/office/powerpoint/2010/main" val="3046762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BE7C6A7-1B25-4DC5-9FCE-AFE2D2EA4B72}" type="datetimeFigureOut">
              <a:rPr lang="ru-RU" smtClean="0"/>
              <a:t>20.11.2017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2CD28E-3621-434E-8A2B-F25FA1A01711}" type="slidenum">
              <a:rPr lang="ru-RU" smtClean="0"/>
              <a:t>‹#›</a:t>
            </a:fld>
            <a:endParaRPr lang="ru-RU"/>
          </a:p>
        </p:txBody>
      </p:sp>
    </p:spTree>
    <p:extLst>
      <p:ext uri="{BB962C8B-B14F-4D97-AF65-F5344CB8AC3E}">
        <p14:creationId xmlns:p14="http://schemas.microsoft.com/office/powerpoint/2010/main" val="4266086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BE7C6A7-1B25-4DC5-9FCE-AFE2D2EA4B72}" type="datetimeFigureOut">
              <a:rPr lang="ru-RU" smtClean="0"/>
              <a:t>20.11.2017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2CD28E-3621-434E-8A2B-F25FA1A01711}" type="slidenum">
              <a:rPr lang="ru-RU" smtClean="0"/>
              <a:t>‹#›</a:t>
            </a:fld>
            <a:endParaRPr lang="ru-RU"/>
          </a:p>
        </p:txBody>
      </p:sp>
    </p:spTree>
    <p:extLst>
      <p:ext uri="{BB962C8B-B14F-4D97-AF65-F5344CB8AC3E}">
        <p14:creationId xmlns:p14="http://schemas.microsoft.com/office/powerpoint/2010/main" val="4116731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BE7C6A7-1B25-4DC5-9FCE-AFE2D2EA4B72}" type="datetimeFigureOut">
              <a:rPr lang="ru-RU" smtClean="0"/>
              <a:t>20.11.2017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2CD28E-3621-434E-8A2B-F25FA1A01711}" type="slidenum">
              <a:rPr lang="ru-RU" smtClean="0"/>
              <a:t>‹#›</a:t>
            </a:fld>
            <a:endParaRPr lang="ru-RU"/>
          </a:p>
        </p:txBody>
      </p:sp>
    </p:spTree>
    <p:extLst>
      <p:ext uri="{BB962C8B-B14F-4D97-AF65-F5344CB8AC3E}">
        <p14:creationId xmlns:p14="http://schemas.microsoft.com/office/powerpoint/2010/main" val="2285863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BE7C6A7-1B25-4DC5-9FCE-AFE2D2EA4B72}" type="datetimeFigureOut">
              <a:rPr lang="ru-RU" smtClean="0"/>
              <a:t>20.11.2017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C2CD28E-3621-434E-8A2B-F25FA1A01711}" type="slidenum">
              <a:rPr lang="ru-RU" smtClean="0"/>
              <a:t>‹#›</a:t>
            </a:fld>
            <a:endParaRPr lang="ru-RU"/>
          </a:p>
        </p:txBody>
      </p:sp>
    </p:spTree>
    <p:extLst>
      <p:ext uri="{BB962C8B-B14F-4D97-AF65-F5344CB8AC3E}">
        <p14:creationId xmlns:p14="http://schemas.microsoft.com/office/powerpoint/2010/main" val="3944711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BE7C6A7-1B25-4DC5-9FCE-AFE2D2EA4B72}" type="datetimeFigureOut">
              <a:rPr lang="ru-RU" smtClean="0"/>
              <a:t>20.11.2017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C2CD28E-3621-434E-8A2B-F25FA1A01711}" type="slidenum">
              <a:rPr lang="ru-RU" smtClean="0"/>
              <a:t>‹#›</a:t>
            </a:fld>
            <a:endParaRPr lang="ru-RU"/>
          </a:p>
        </p:txBody>
      </p:sp>
    </p:spTree>
    <p:extLst>
      <p:ext uri="{BB962C8B-B14F-4D97-AF65-F5344CB8AC3E}">
        <p14:creationId xmlns:p14="http://schemas.microsoft.com/office/powerpoint/2010/main" val="4243282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BE7C6A7-1B25-4DC5-9FCE-AFE2D2EA4B72}" type="datetimeFigureOut">
              <a:rPr lang="ru-RU" smtClean="0"/>
              <a:t>20.11.2017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C2CD28E-3621-434E-8A2B-F25FA1A01711}" type="slidenum">
              <a:rPr lang="ru-RU" smtClean="0"/>
              <a:t>‹#›</a:t>
            </a:fld>
            <a:endParaRPr lang="ru-RU"/>
          </a:p>
        </p:txBody>
      </p:sp>
    </p:spTree>
    <p:extLst>
      <p:ext uri="{BB962C8B-B14F-4D97-AF65-F5344CB8AC3E}">
        <p14:creationId xmlns:p14="http://schemas.microsoft.com/office/powerpoint/2010/main" val="2944448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E7C6A7-1B25-4DC5-9FCE-AFE2D2EA4B72}" type="datetimeFigureOut">
              <a:rPr lang="ru-RU" smtClean="0"/>
              <a:t>20.11.2017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C2CD28E-3621-434E-8A2B-F25FA1A01711}" type="slidenum">
              <a:rPr lang="ru-RU" smtClean="0"/>
              <a:t>‹#›</a:t>
            </a:fld>
            <a:endParaRPr lang="ru-RU"/>
          </a:p>
        </p:txBody>
      </p:sp>
    </p:spTree>
    <p:extLst>
      <p:ext uri="{BB962C8B-B14F-4D97-AF65-F5344CB8AC3E}">
        <p14:creationId xmlns:p14="http://schemas.microsoft.com/office/powerpoint/2010/main" val="3872920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BE7C6A7-1B25-4DC5-9FCE-AFE2D2EA4B72}" type="datetimeFigureOut">
              <a:rPr lang="ru-RU" smtClean="0"/>
              <a:t>20.11.2017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C2CD28E-3621-434E-8A2B-F25FA1A01711}" type="slidenum">
              <a:rPr lang="ru-RU" smtClean="0"/>
              <a:t>‹#›</a:t>
            </a:fld>
            <a:endParaRPr lang="ru-RU"/>
          </a:p>
        </p:txBody>
      </p:sp>
    </p:spTree>
    <p:extLst>
      <p:ext uri="{BB962C8B-B14F-4D97-AF65-F5344CB8AC3E}">
        <p14:creationId xmlns:p14="http://schemas.microsoft.com/office/powerpoint/2010/main" val="283017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BE7C6A7-1B25-4DC5-9FCE-AFE2D2EA4B72}" type="datetimeFigureOut">
              <a:rPr lang="ru-RU" smtClean="0"/>
              <a:t>20.11.2017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C2CD28E-3621-434E-8A2B-F25FA1A01711}" type="slidenum">
              <a:rPr lang="ru-RU" smtClean="0"/>
              <a:t>‹#›</a:t>
            </a:fld>
            <a:endParaRPr lang="ru-RU"/>
          </a:p>
        </p:txBody>
      </p:sp>
    </p:spTree>
    <p:extLst>
      <p:ext uri="{BB962C8B-B14F-4D97-AF65-F5344CB8AC3E}">
        <p14:creationId xmlns:p14="http://schemas.microsoft.com/office/powerpoint/2010/main" val="1366668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E7C6A7-1B25-4DC5-9FCE-AFE2D2EA4B72}" type="datetimeFigureOut">
              <a:rPr lang="ru-RU" smtClean="0"/>
              <a:t>20.11.2017</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CD28E-3621-434E-8A2B-F25FA1A01711}" type="slidenum">
              <a:rPr lang="ru-RU" smtClean="0"/>
              <a:t>‹#›</a:t>
            </a:fld>
            <a:endParaRPr lang="ru-RU"/>
          </a:p>
        </p:txBody>
      </p:sp>
    </p:spTree>
    <p:extLst>
      <p:ext uri="{BB962C8B-B14F-4D97-AF65-F5344CB8AC3E}">
        <p14:creationId xmlns:p14="http://schemas.microsoft.com/office/powerpoint/2010/main" val="1956691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6007101" y="198706"/>
            <a:ext cx="4051299"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sz="1600" dirty="0">
              <a:solidFill>
                <a:schemeClr val="tx2"/>
              </a:solidFill>
            </a:endParaRPr>
          </a:p>
        </p:txBody>
      </p:sp>
      <p:sp>
        <p:nvSpPr>
          <p:cNvPr id="5" name="Прямоугольник 2"/>
          <p:cNvSpPr>
            <a:spLocks noChangeArrowheads="1"/>
          </p:cNvSpPr>
          <p:nvPr/>
        </p:nvSpPr>
        <p:spPr bwMode="auto">
          <a:xfrm>
            <a:off x="189571" y="1539406"/>
            <a:ext cx="8720253" cy="457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30000"/>
              </a:lnSpc>
            </a:pPr>
            <a:r>
              <a:rPr lang="ru-RU" sz="2800" b="1" dirty="0" smtClean="0"/>
              <a:t>Обсуждение </a:t>
            </a:r>
            <a:r>
              <a:rPr lang="ru-RU" sz="2800" b="1" dirty="0"/>
              <a:t>особенностей разработки содержания фондов оценочных средств для проведения Всероссийской олимпиады профессионального мастерства по УГС СПО технического профиля. </a:t>
            </a:r>
            <a:r>
              <a:rPr lang="en-US" sz="2800" b="1" dirty="0" smtClean="0"/>
              <a:t>                                                       </a:t>
            </a:r>
            <a:r>
              <a:rPr lang="ru-RU" sz="2800" b="1" dirty="0" smtClean="0"/>
              <a:t>Итоги </a:t>
            </a:r>
            <a:r>
              <a:rPr lang="ru-RU" sz="2800" b="1" dirty="0"/>
              <a:t>апробации ФОС, разработанных на основе </a:t>
            </a:r>
            <a:r>
              <a:rPr lang="ru-RU" sz="2800" b="1" dirty="0" smtClean="0"/>
              <a:t>шаблонов.</a:t>
            </a:r>
          </a:p>
          <a:p>
            <a:pPr algn="ctr" eaLnBrk="1" hangingPunct="1">
              <a:lnSpc>
                <a:spcPct val="130000"/>
              </a:lnSpc>
            </a:pPr>
            <a:endParaRPr lang="ru-RU" sz="2800" b="1" dirty="0" smtClean="0"/>
          </a:p>
        </p:txBody>
      </p:sp>
      <p:sp>
        <p:nvSpPr>
          <p:cNvPr id="2" name="TextBox 1"/>
          <p:cNvSpPr txBox="1"/>
          <p:nvPr/>
        </p:nvSpPr>
        <p:spPr>
          <a:xfrm>
            <a:off x="6541477" y="5574322"/>
            <a:ext cx="2883877" cy="523220"/>
          </a:xfrm>
          <a:prstGeom prst="rect">
            <a:avLst/>
          </a:prstGeom>
          <a:noFill/>
        </p:spPr>
        <p:txBody>
          <a:bodyPr wrap="square" rtlCol="0">
            <a:spAutoFit/>
          </a:bodyPr>
          <a:lstStyle/>
          <a:p>
            <a:r>
              <a:rPr lang="ru-RU" sz="2800" dirty="0" smtClean="0">
                <a:solidFill>
                  <a:schemeClr val="bg1"/>
                </a:solidFill>
              </a:rPr>
              <a:t>Терентьева О.А</a:t>
            </a:r>
            <a:r>
              <a:rPr lang="ru-RU" dirty="0" smtClean="0">
                <a:solidFill>
                  <a:schemeClr val="bg1"/>
                </a:solidFill>
              </a:rPr>
              <a:t>.</a:t>
            </a:r>
            <a:endParaRPr lang="ru-RU" dirty="0">
              <a:solidFill>
                <a:schemeClr val="bg1"/>
              </a:solidFill>
            </a:endParaRPr>
          </a:p>
        </p:txBody>
      </p:sp>
      <p:sp>
        <p:nvSpPr>
          <p:cNvPr id="3" name="TextBox 2"/>
          <p:cNvSpPr txBox="1"/>
          <p:nvPr/>
        </p:nvSpPr>
        <p:spPr>
          <a:xfrm>
            <a:off x="4290645" y="6119336"/>
            <a:ext cx="2655277" cy="769441"/>
          </a:xfrm>
          <a:prstGeom prst="rect">
            <a:avLst/>
          </a:prstGeom>
          <a:noFill/>
        </p:spPr>
        <p:txBody>
          <a:bodyPr wrap="square" rtlCol="0">
            <a:spAutoFit/>
          </a:bodyPr>
          <a:lstStyle/>
          <a:p>
            <a:r>
              <a:rPr lang="ru-RU" sz="2600" b="1" dirty="0">
                <a:solidFill>
                  <a:schemeClr val="bg1"/>
                </a:solidFill>
              </a:rPr>
              <a:t>2017</a:t>
            </a:r>
          </a:p>
          <a:p>
            <a:endParaRPr lang="ru-RU" dirty="0"/>
          </a:p>
        </p:txBody>
      </p:sp>
    </p:spTree>
    <p:extLst>
      <p:ext uri="{BB962C8B-B14F-4D97-AF65-F5344CB8AC3E}">
        <p14:creationId xmlns:p14="http://schemas.microsoft.com/office/powerpoint/2010/main" val="428825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11015"/>
            <a:ext cx="7886700" cy="808893"/>
          </a:xfrm>
        </p:spPr>
        <p:txBody>
          <a:bodyPr>
            <a:normAutofit/>
          </a:bodyPr>
          <a:lstStyle/>
          <a:p>
            <a:pPr algn="ctr"/>
            <a:r>
              <a:rPr lang="ru-RU" sz="2000" b="1" dirty="0">
                <a:solidFill>
                  <a:srgbClr val="0070C0"/>
                </a:solidFill>
                <a:latin typeface="Times New Roman" panose="02020603050405020304" pitchFamily="18" charset="0"/>
                <a:ea typeface="+mn-ea"/>
                <a:cs typeface="Times New Roman" panose="02020603050405020304" pitchFamily="18" charset="0"/>
              </a:rPr>
              <a:t>Размах результатов выполнения заданий</a:t>
            </a:r>
          </a:p>
        </p:txBody>
      </p:sp>
      <p:pic>
        <p:nvPicPr>
          <p:cNvPr id="20" name="Объект 19"/>
          <p:cNvPicPr>
            <a:picLocks noGrp="1" noChangeAspect="1"/>
          </p:cNvPicPr>
          <p:nvPr>
            <p:ph idx="1"/>
          </p:nvPr>
        </p:nvPicPr>
        <p:blipFill rotWithShape="1">
          <a:blip r:embed="rId2">
            <a:extLst>
              <a:ext uri="{28A0092B-C50C-407E-A947-70E740481C1C}">
                <a14:useLocalDpi xmlns:a14="http://schemas.microsoft.com/office/drawing/2010/main" val="0"/>
              </a:ext>
            </a:extLst>
          </a:blip>
          <a:srcRect l="3305"/>
          <a:stretch/>
        </p:blipFill>
        <p:spPr>
          <a:xfrm>
            <a:off x="474786" y="1195754"/>
            <a:ext cx="8229600" cy="4792110"/>
          </a:xfrm>
        </p:spPr>
      </p:pic>
    </p:spTree>
    <p:extLst>
      <p:ext uri="{BB962C8B-B14F-4D97-AF65-F5344CB8AC3E}">
        <p14:creationId xmlns:p14="http://schemas.microsoft.com/office/powerpoint/2010/main" val="1166968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5803" y="135997"/>
            <a:ext cx="8457408" cy="35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000" b="1" dirty="0">
                <a:solidFill>
                  <a:srgbClr val="0070C0"/>
                </a:solidFill>
                <a:latin typeface="Times New Roman" panose="02020603050405020304" pitchFamily="18" charset="0"/>
                <a:cs typeface="Times New Roman" panose="02020603050405020304" pitchFamily="18" charset="0"/>
              </a:rPr>
              <a:t>Проблемы на этапе разработки и анализа </a:t>
            </a:r>
            <a:r>
              <a:rPr lang="ru-RU" altLang="ru-RU" sz="2000" b="1" dirty="0" smtClean="0">
                <a:solidFill>
                  <a:srgbClr val="0070C0"/>
                </a:solidFill>
                <a:latin typeface="Times New Roman" panose="02020603050405020304" pitchFamily="18" charset="0"/>
                <a:cs typeface="Times New Roman" panose="02020603050405020304" pitchFamily="18" charset="0"/>
              </a:rPr>
              <a:t>ФОС</a:t>
            </a:r>
            <a:endParaRPr lang="ru-RU" altLang="ru-RU" sz="2000" b="1" dirty="0">
              <a:solidFill>
                <a:srgbClr val="0070C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85803" y="548911"/>
            <a:ext cx="8512870" cy="3170099"/>
          </a:xfrm>
          <a:prstGeom prst="rect">
            <a:avLst/>
          </a:prstGeom>
        </p:spPr>
        <p:txBody>
          <a:bodyPr wrap="square">
            <a:spAutoFit/>
          </a:bodyPr>
          <a:lstStyle/>
          <a:p>
            <a:pPr algn="just"/>
            <a:r>
              <a:rPr lang="en-US" sz="2000" dirty="0" smtClean="0"/>
              <a:t>1</a:t>
            </a:r>
            <a:r>
              <a:rPr lang="ru-RU" sz="2000" dirty="0" smtClean="0"/>
              <a:t>.</a:t>
            </a:r>
            <a:r>
              <a:rPr lang="en-US" sz="2000" dirty="0" smtClean="0"/>
              <a:t> </a:t>
            </a:r>
            <a:r>
              <a:rPr lang="ru-RU" sz="2000" b="1" dirty="0" smtClean="0">
                <a:latin typeface="Times New Roman" panose="02020603050405020304" pitchFamily="18" charset="0"/>
                <a:cs typeface="Times New Roman" panose="02020603050405020304" pitchFamily="18" charset="0"/>
              </a:rPr>
              <a:t>Очень </a:t>
            </a:r>
            <a:r>
              <a:rPr lang="ru-RU" sz="2000" b="1" dirty="0">
                <a:latin typeface="Times New Roman" panose="02020603050405020304" pitchFamily="18" charset="0"/>
                <a:cs typeface="Times New Roman" panose="02020603050405020304" pitchFamily="18" charset="0"/>
              </a:rPr>
              <a:t>трудоемким и затратным по времени оказался процесс разработки тестовых заданий по новой методике, т.к. баллы за вопросы задания «Тестирование» выставлялись в соответствии с формой вопроса (закрытый, открытый и т.д.), но сложность задания определяется не формой вопроса, а его содержанием, разработчикам заданий приходилось подгонять сложность задания под форму. </a:t>
            </a:r>
          </a:p>
          <a:p>
            <a:r>
              <a:rPr lang="ru-RU" sz="2000" b="1" dirty="0">
                <a:latin typeface="Times New Roman" panose="02020603050405020304" pitchFamily="18" charset="0"/>
                <a:cs typeface="Times New Roman" panose="02020603050405020304" pitchFamily="18" charset="0"/>
              </a:rPr>
              <a:t>На разработку, апробацию вопросов и ответов на тесты было затрачено около 200 человек-часов или 25 рабочих дней, хотя максимальное количество баллов по итогам выполнения тестового задания равно 10 (вариативная часть 5 - баллов, инвариантная часть – 5 баллов).</a:t>
            </a:r>
          </a:p>
        </p:txBody>
      </p:sp>
      <p:pic>
        <p:nvPicPr>
          <p:cNvPr id="2" name="Рисунок 1"/>
          <p:cNvPicPr>
            <a:picLocks noChangeAspect="1"/>
          </p:cNvPicPr>
          <p:nvPr/>
        </p:nvPicPr>
        <p:blipFill>
          <a:blip r:embed="rId2"/>
          <a:stretch>
            <a:fillRect/>
          </a:stretch>
        </p:blipFill>
        <p:spPr>
          <a:xfrm>
            <a:off x="2125362" y="3739978"/>
            <a:ext cx="4926228" cy="3031525"/>
          </a:xfrm>
          <a:prstGeom prst="rect">
            <a:avLst/>
          </a:prstGeom>
        </p:spPr>
      </p:pic>
    </p:spTree>
    <p:extLst>
      <p:ext uri="{BB962C8B-B14F-4D97-AF65-F5344CB8AC3E}">
        <p14:creationId xmlns:p14="http://schemas.microsoft.com/office/powerpoint/2010/main" val="1799806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5803" y="135997"/>
            <a:ext cx="8457408" cy="4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000" b="1" dirty="0">
                <a:solidFill>
                  <a:srgbClr val="0070C0"/>
                </a:solidFill>
                <a:latin typeface="Times New Roman" panose="02020603050405020304" pitchFamily="18" charset="0"/>
                <a:cs typeface="Times New Roman" panose="02020603050405020304" pitchFamily="18" charset="0"/>
              </a:rPr>
              <a:t>Проблемы на этапе разработки и анализа </a:t>
            </a:r>
            <a:r>
              <a:rPr lang="ru-RU" altLang="ru-RU" sz="2000" b="1" dirty="0" smtClean="0">
                <a:solidFill>
                  <a:srgbClr val="0070C0"/>
                </a:solidFill>
                <a:latin typeface="Times New Roman" panose="02020603050405020304" pitchFamily="18" charset="0"/>
                <a:cs typeface="Times New Roman" panose="02020603050405020304" pitchFamily="18" charset="0"/>
              </a:rPr>
              <a:t>ФОС</a:t>
            </a:r>
            <a:endParaRPr lang="ru-RU" altLang="ru-RU" sz="2000" b="1" dirty="0">
              <a:solidFill>
                <a:srgbClr val="0070C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33815" y="747132"/>
            <a:ext cx="8887093" cy="4893647"/>
          </a:xfrm>
          <a:prstGeom prst="rect">
            <a:avLst/>
          </a:prstGeom>
        </p:spPr>
        <p:txBody>
          <a:bodyPr wrap="square">
            <a:spAutoFit/>
          </a:bodyPr>
          <a:lstStyle/>
          <a:p>
            <a:pPr algn="just"/>
            <a:r>
              <a:rPr lang="ru-RU" sz="2400" dirty="0"/>
              <a:t>2. </a:t>
            </a:r>
            <a:r>
              <a:rPr lang="ru-RU" sz="2400" b="1" dirty="0">
                <a:latin typeface="Times New Roman" panose="02020603050405020304" pitchFamily="18" charset="0"/>
                <a:cs typeface="Times New Roman" panose="02020603050405020304" pitchFamily="18" charset="0"/>
              </a:rPr>
              <a:t>Содержание заданий 1 уровня «Тестирование» инвариантной части не имели профильной направленности, как было заявлено в структуре ФОС. Само название тем содержит ключевые слова «профессиональная деятельность»: </a:t>
            </a:r>
            <a:endParaRPr lang="ru-RU" sz="2400" b="1" dirty="0" smtClean="0">
              <a:latin typeface="Times New Roman" panose="02020603050405020304" pitchFamily="18" charset="0"/>
              <a:cs typeface="Times New Roman" panose="02020603050405020304" pitchFamily="18" charset="0"/>
            </a:endParaRPr>
          </a:p>
          <a:p>
            <a:pPr algn="just"/>
            <a:r>
              <a:rPr lang="ru-RU" sz="2400" b="1" dirty="0">
                <a:latin typeface="Times New Roman" panose="02020603050405020304" pitchFamily="18" charset="0"/>
                <a:cs typeface="Times New Roman" panose="02020603050405020304" pitchFamily="18" charset="0"/>
              </a:rPr>
              <a:t>-</a:t>
            </a:r>
            <a:r>
              <a:rPr lang="ru-RU" sz="2400" b="1" dirty="0" smtClean="0">
                <a:latin typeface="Times New Roman" panose="02020603050405020304" pitchFamily="18" charset="0"/>
                <a:cs typeface="Times New Roman" panose="02020603050405020304" pitchFamily="18" charset="0"/>
              </a:rPr>
              <a:t>Информационные </a:t>
            </a:r>
            <a:r>
              <a:rPr lang="ru-RU" sz="2400" b="1" dirty="0">
                <a:latin typeface="Times New Roman" panose="02020603050405020304" pitchFamily="18" charset="0"/>
                <a:cs typeface="Times New Roman" panose="02020603050405020304" pitchFamily="18" charset="0"/>
              </a:rPr>
              <a:t>технологии </a:t>
            </a:r>
            <a:r>
              <a:rPr lang="ru-RU" sz="2400" b="1" dirty="0">
                <a:solidFill>
                  <a:srgbClr val="FF0000"/>
                </a:solidFill>
                <a:latin typeface="Times New Roman" panose="02020603050405020304" pitchFamily="18" charset="0"/>
                <a:cs typeface="Times New Roman" panose="02020603050405020304" pitchFamily="18" charset="0"/>
              </a:rPr>
              <a:t>в профессиональной </a:t>
            </a:r>
            <a:r>
              <a:rPr lang="ru-RU" sz="2400" b="1" dirty="0" smtClean="0">
                <a:solidFill>
                  <a:srgbClr val="FF0000"/>
                </a:solidFill>
                <a:latin typeface="Times New Roman" panose="02020603050405020304" pitchFamily="18" charset="0"/>
                <a:cs typeface="Times New Roman" panose="02020603050405020304" pitchFamily="18" charset="0"/>
              </a:rPr>
              <a:t>деятельности</a:t>
            </a:r>
          </a:p>
          <a:p>
            <a:pPr algn="just"/>
            <a:r>
              <a:rPr lang="ru-RU" sz="2400" b="1" dirty="0" smtClean="0">
                <a:latin typeface="Times New Roman" panose="02020603050405020304" pitchFamily="18" charset="0"/>
                <a:cs typeface="Times New Roman" panose="02020603050405020304" pitchFamily="18" charset="0"/>
              </a:rPr>
              <a:t>-Экономика </a:t>
            </a:r>
            <a:r>
              <a:rPr lang="ru-RU" sz="2400" b="1" dirty="0">
                <a:latin typeface="Times New Roman" panose="02020603050405020304" pitchFamily="18" charset="0"/>
                <a:cs typeface="Times New Roman" panose="02020603050405020304" pitchFamily="18" charset="0"/>
              </a:rPr>
              <a:t>и правовое обеспечение </a:t>
            </a:r>
            <a:r>
              <a:rPr lang="ru-RU" sz="2400" b="1" dirty="0">
                <a:solidFill>
                  <a:srgbClr val="FF0000"/>
                </a:solidFill>
                <a:latin typeface="Times New Roman" panose="02020603050405020304" pitchFamily="18" charset="0"/>
                <a:cs typeface="Times New Roman" panose="02020603050405020304" pitchFamily="18" charset="0"/>
              </a:rPr>
              <a:t>профессиональной деятельности.</a:t>
            </a:r>
          </a:p>
          <a:p>
            <a:pPr algn="just"/>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Но качество многих  вопросов базы заданий теста инвариантной части, высланное </a:t>
            </a:r>
            <a:r>
              <a:rPr lang="ru-RU" sz="2400" b="1" dirty="0" smtClean="0">
                <a:latin typeface="Times New Roman" panose="02020603050405020304" pitchFamily="18" charset="0"/>
                <a:cs typeface="Times New Roman" panose="02020603050405020304" pitchFamily="18" charset="0"/>
              </a:rPr>
              <a:t>всем площадкам, проводившим Олимпиады,  </a:t>
            </a:r>
            <a:r>
              <a:rPr lang="ru-RU" sz="2400" b="1" dirty="0">
                <a:latin typeface="Times New Roman" panose="02020603050405020304" pitchFamily="18" charset="0"/>
                <a:cs typeface="Times New Roman" panose="02020603050405020304" pitchFamily="18" charset="0"/>
              </a:rPr>
              <a:t>было низкое, не отвечало олимпиадному </a:t>
            </a:r>
            <a:r>
              <a:rPr lang="ru-RU" sz="2400" b="1" dirty="0" smtClean="0">
                <a:latin typeface="Times New Roman" panose="02020603050405020304" pitchFamily="18" charset="0"/>
                <a:cs typeface="Times New Roman" panose="02020603050405020304" pitchFamily="18" charset="0"/>
              </a:rPr>
              <a:t>уровню (пример такого задания приведен на следующем слайде)</a:t>
            </a:r>
            <a:endParaRPr lang="ru-RU" sz="17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93187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5803" y="135997"/>
            <a:ext cx="8457408" cy="1447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000" b="1" dirty="0">
                <a:solidFill>
                  <a:srgbClr val="0070C0"/>
                </a:solidFill>
                <a:latin typeface="Times New Roman" panose="02020603050405020304" pitchFamily="18" charset="0"/>
                <a:cs typeface="Times New Roman" panose="02020603050405020304" pitchFamily="18" charset="0"/>
              </a:rPr>
              <a:t>Проблемы на этапе разработки и анализа ФОС</a:t>
            </a:r>
          </a:p>
          <a:p>
            <a:pPr algn="ctr" eaLnBrk="1" hangingPunct="1"/>
            <a:r>
              <a:rPr lang="ru-RU" altLang="ru-RU" b="1" dirty="0" smtClean="0">
                <a:latin typeface="Times New Roman" panose="02020603050405020304" pitchFamily="18" charset="0"/>
                <a:cs typeface="Times New Roman" panose="02020603050405020304" pitchFamily="18" charset="0"/>
              </a:rPr>
              <a:t>Пример вопроса из базы заданий по теме «Информационные технологии в профессиональной деятельности» </a:t>
            </a:r>
          </a:p>
        </p:txBody>
      </p:sp>
      <p:sp>
        <p:nvSpPr>
          <p:cNvPr id="5" name="Прямоугольник 4"/>
          <p:cNvSpPr/>
          <p:nvPr/>
        </p:nvSpPr>
        <p:spPr>
          <a:xfrm>
            <a:off x="385803" y="616422"/>
            <a:ext cx="8457408" cy="1184940"/>
          </a:xfrm>
          <a:prstGeom prst="rect">
            <a:avLst/>
          </a:prstGeom>
        </p:spPr>
        <p:txBody>
          <a:bodyPr wrap="square">
            <a:spAutoFit/>
          </a:bodyPr>
          <a:lstStyle/>
          <a:p>
            <a:endParaRPr lang="ru-RU" dirty="0">
              <a:solidFill>
                <a:prstClr val="black"/>
              </a:solidFill>
            </a:endParaRPr>
          </a:p>
          <a:p>
            <a:endParaRPr lang="ru-RU" dirty="0">
              <a:solidFill>
                <a:prstClr val="black"/>
              </a:solidFill>
            </a:endParaRPr>
          </a:p>
          <a:p>
            <a:endParaRPr lang="ru-RU" b="1" dirty="0" smtClean="0">
              <a:solidFill>
                <a:prstClr val="black"/>
              </a:solidFill>
            </a:endParaRPr>
          </a:p>
          <a:p>
            <a:endParaRPr lang="ru-RU" sz="1700" b="1" dirty="0">
              <a:solidFill>
                <a:prstClr val="black"/>
              </a:solidFill>
            </a:endParaRPr>
          </a:p>
        </p:txBody>
      </p:sp>
      <p:pic>
        <p:nvPicPr>
          <p:cNvPr id="2" name="Рисунок 1"/>
          <p:cNvPicPr>
            <a:picLocks noChangeAspect="1"/>
          </p:cNvPicPr>
          <p:nvPr/>
        </p:nvPicPr>
        <p:blipFill>
          <a:blip r:embed="rId2"/>
          <a:stretch>
            <a:fillRect/>
          </a:stretch>
        </p:blipFill>
        <p:spPr>
          <a:xfrm>
            <a:off x="1532964" y="1661624"/>
            <a:ext cx="6387353" cy="4020891"/>
          </a:xfrm>
          <a:prstGeom prst="rect">
            <a:avLst/>
          </a:prstGeom>
        </p:spPr>
      </p:pic>
      <p:sp>
        <p:nvSpPr>
          <p:cNvPr id="6" name="Прямоугольник 5"/>
          <p:cNvSpPr/>
          <p:nvPr/>
        </p:nvSpPr>
        <p:spPr>
          <a:xfrm>
            <a:off x="515155" y="5774930"/>
            <a:ext cx="8255358" cy="646331"/>
          </a:xfrm>
          <a:prstGeom prst="rect">
            <a:avLst/>
          </a:prstGeom>
        </p:spPr>
        <p:txBody>
          <a:bodyPr wrap="square">
            <a:spAutoFit/>
          </a:bodyPr>
          <a:lstStyle/>
          <a:p>
            <a:pPr algn="ctr"/>
            <a:r>
              <a:rPr lang="ru-RU" altLang="ru-RU" b="1" dirty="0">
                <a:solidFill>
                  <a:srgbClr val="FF0000"/>
                </a:solidFill>
                <a:latin typeface="Times New Roman" panose="02020603050405020304" pitchFamily="18" charset="0"/>
                <a:cs typeface="Times New Roman" panose="02020603050405020304" pitchFamily="18" charset="0"/>
              </a:rPr>
              <a:t>Что проверяет этот вопрос? Какие знания и умения в профессиональной деятельности? </a:t>
            </a:r>
            <a:endParaRPr lang="ru-RU" altLang="ru-RU"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7361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5803" y="135997"/>
            <a:ext cx="8457408" cy="32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000" b="1" dirty="0">
                <a:solidFill>
                  <a:schemeClr val="accent1">
                    <a:lumMod val="75000"/>
                  </a:schemeClr>
                </a:solidFill>
                <a:latin typeface="Times New Roman" panose="02020603050405020304" pitchFamily="18" charset="0"/>
                <a:cs typeface="Times New Roman" panose="02020603050405020304" pitchFamily="18" charset="0"/>
              </a:rPr>
              <a:t>Проблемы на этапе разработки и анализа ФОС</a:t>
            </a:r>
          </a:p>
        </p:txBody>
      </p:sp>
      <p:sp>
        <p:nvSpPr>
          <p:cNvPr id="5" name="Прямоугольник 4"/>
          <p:cNvSpPr/>
          <p:nvPr/>
        </p:nvSpPr>
        <p:spPr>
          <a:xfrm>
            <a:off x="0" y="457200"/>
            <a:ext cx="8932985" cy="6001643"/>
          </a:xfrm>
          <a:prstGeom prst="rect">
            <a:avLst/>
          </a:prstGeom>
        </p:spPr>
        <p:txBody>
          <a:bodyPr wrap="square">
            <a:spAutoFit/>
          </a:bodyPr>
          <a:lstStyle/>
          <a:p>
            <a:pPr algn="just"/>
            <a:r>
              <a:rPr lang="ru-RU" sz="2400" dirty="0" smtClean="0"/>
              <a:t>3.</a:t>
            </a:r>
            <a:r>
              <a:rPr lang="en-US" sz="2400" dirty="0" smtClean="0"/>
              <a:t> </a:t>
            </a:r>
            <a:r>
              <a:rPr lang="ru-RU" sz="2400" b="1" dirty="0" smtClean="0">
                <a:latin typeface="Times New Roman" panose="02020603050405020304" pitchFamily="18" charset="0"/>
                <a:cs typeface="Times New Roman" panose="02020603050405020304" pitchFamily="18" charset="0"/>
              </a:rPr>
              <a:t>ФОС УГС 09.00.00 не учитывает содержание ФГОС </a:t>
            </a:r>
            <a:r>
              <a:rPr lang="ru-RU" sz="2400" b="1" dirty="0">
                <a:latin typeface="Times New Roman" panose="02020603050405020304" pitchFamily="18" charset="0"/>
                <a:cs typeface="Times New Roman" panose="02020603050405020304" pitchFamily="18" charset="0"/>
              </a:rPr>
              <a:t>по </a:t>
            </a:r>
            <a:r>
              <a:rPr lang="ru-RU" sz="2400" b="1" dirty="0" smtClean="0">
                <a:latin typeface="Times New Roman" panose="02020603050405020304" pitchFamily="18" charset="0"/>
                <a:cs typeface="Times New Roman" panose="02020603050405020304" pitchFamily="18" charset="0"/>
              </a:rPr>
              <a:t>специальностям </a:t>
            </a:r>
            <a:r>
              <a:rPr lang="ru-RU" sz="2400" b="1" dirty="0">
                <a:latin typeface="Times New Roman" panose="02020603050405020304" pitchFamily="18" charset="0"/>
                <a:cs typeface="Times New Roman" panose="02020603050405020304" pitchFamily="18" charset="0"/>
              </a:rPr>
              <a:t>09.02.01 и </a:t>
            </a:r>
            <a:r>
              <a:rPr lang="ru-RU" sz="2400" b="1" dirty="0" smtClean="0">
                <a:latin typeface="Times New Roman" panose="02020603050405020304" pitchFamily="18" charset="0"/>
                <a:cs typeface="Times New Roman" panose="02020603050405020304" pitchFamily="18" charset="0"/>
              </a:rPr>
              <a:t>09.02.02, которые </a:t>
            </a:r>
            <a:r>
              <a:rPr lang="ru-RU" sz="2400" b="1" dirty="0">
                <a:latin typeface="Times New Roman" panose="02020603050405020304" pitchFamily="18" charset="0"/>
                <a:cs typeface="Times New Roman" panose="02020603050405020304" pitchFamily="18" charset="0"/>
              </a:rPr>
              <a:t>не </a:t>
            </a:r>
            <a:r>
              <a:rPr lang="ru-RU" sz="2400" b="1" dirty="0" smtClean="0">
                <a:latin typeface="Times New Roman" panose="02020603050405020304" pitchFamily="18" charset="0"/>
                <a:cs typeface="Times New Roman" panose="02020603050405020304" pitchFamily="18" charset="0"/>
              </a:rPr>
              <a:t>включают  общепрофессиональные дисциплины  </a:t>
            </a:r>
            <a:r>
              <a:rPr lang="ru-RU" sz="2400" b="1" dirty="0">
                <a:latin typeface="Times New Roman" panose="02020603050405020304" pitchFamily="18" charset="0"/>
                <a:cs typeface="Times New Roman" panose="02020603050405020304" pitchFamily="18" charset="0"/>
              </a:rPr>
              <a:t>"Экономика организации", "Основы права", "Охрана труда"; </a:t>
            </a:r>
            <a:r>
              <a:rPr lang="ru-RU" sz="2400" b="1" dirty="0" smtClean="0">
                <a:latin typeface="Times New Roman" panose="02020603050405020304" pitchFamily="18" charset="0"/>
                <a:cs typeface="Times New Roman" panose="02020603050405020304" pitchFamily="18" charset="0"/>
              </a:rPr>
              <a:t>дисциплины </a:t>
            </a:r>
            <a:r>
              <a:rPr lang="ru-RU" sz="2400" b="1" dirty="0">
                <a:latin typeface="Times New Roman" panose="02020603050405020304" pitchFamily="18" charset="0"/>
                <a:cs typeface="Times New Roman" panose="02020603050405020304" pitchFamily="18" charset="0"/>
              </a:rPr>
              <a:t>математического и общего естественнонаучного учебного цикла </a:t>
            </a:r>
            <a:r>
              <a:rPr lang="ru-RU" sz="2400" b="1" dirty="0" smtClean="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"Экологические основы </a:t>
            </a:r>
            <a:r>
              <a:rPr lang="ru-RU" sz="2400" b="1" dirty="0" smtClean="0">
                <a:latin typeface="Times New Roman" panose="02020603050405020304" pitchFamily="18" charset="0"/>
                <a:cs typeface="Times New Roman" panose="02020603050405020304" pitchFamily="18" charset="0"/>
              </a:rPr>
              <a:t>природопользования», общепрофессиональную дисциплину «Управление персоналом». </a:t>
            </a:r>
            <a:endParaRPr lang="en-US" sz="2400" b="1" dirty="0" smtClean="0">
              <a:latin typeface="Times New Roman" panose="02020603050405020304" pitchFamily="18" charset="0"/>
              <a:cs typeface="Times New Roman" panose="02020603050405020304" pitchFamily="18" charset="0"/>
            </a:endParaRPr>
          </a:p>
          <a:p>
            <a:pPr algn="just"/>
            <a:r>
              <a:rPr lang="ru-RU" sz="2400" b="1" dirty="0" smtClean="0">
                <a:latin typeface="Times New Roman" panose="02020603050405020304" pitchFamily="18" charset="0"/>
                <a:cs typeface="Times New Roman" panose="02020603050405020304" pitchFamily="18" charset="0"/>
              </a:rPr>
              <a:t>Кроме этого  в паспорте заданий были неверно указаны дисциплины и модули, в рамках освоения которых должны рассматриваться темы Олимпиадных заданий. Например,   по </a:t>
            </a:r>
            <a:r>
              <a:rPr lang="ru-RU" sz="2400" b="1" dirty="0">
                <a:latin typeface="Times New Roman" panose="02020603050405020304" pitchFamily="18" charset="0"/>
                <a:cs typeface="Times New Roman" panose="02020603050405020304" pitchFamily="18" charset="0"/>
              </a:rPr>
              <a:t>теме «Экономика и правовое обеспечение профессиональной </a:t>
            </a:r>
            <a:r>
              <a:rPr lang="ru-RU" sz="2400" b="1" dirty="0" smtClean="0">
                <a:latin typeface="Times New Roman" panose="02020603050405020304" pitchFamily="18" charset="0"/>
                <a:cs typeface="Times New Roman" panose="02020603050405020304" pitchFamily="18" charset="0"/>
              </a:rPr>
              <a:t>деятельности» указаны дисциплины </a:t>
            </a:r>
            <a:r>
              <a:rPr lang="ru-RU" sz="2400" b="1" dirty="0">
                <a:latin typeface="Times New Roman" panose="02020603050405020304" pitchFamily="18" charset="0"/>
                <a:cs typeface="Times New Roman" panose="02020603050405020304" pitchFamily="18" charset="0"/>
              </a:rPr>
              <a:t>ОГСЭ.02 История, ОП.09 </a:t>
            </a:r>
            <a:r>
              <a:rPr lang="ru-RU" sz="2400" b="1" dirty="0" smtClean="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Метрология, стандартизация, сертификация и техническое регулирование; </a:t>
            </a:r>
            <a:r>
              <a:rPr lang="ru-RU" sz="2400" b="1" dirty="0" smtClean="0">
                <a:latin typeface="Times New Roman" panose="02020603050405020304" pitchFamily="18" charset="0"/>
                <a:cs typeface="Times New Roman" panose="02020603050405020304" pitchFamily="18" charset="0"/>
              </a:rPr>
              <a:t>профессиональный модуль  ПМ.01, </a:t>
            </a:r>
            <a:r>
              <a:rPr lang="ru-RU" sz="2400" b="1" dirty="0">
                <a:latin typeface="Times New Roman" panose="02020603050405020304" pitchFamily="18" charset="0"/>
                <a:cs typeface="Times New Roman" panose="02020603050405020304" pitchFamily="18" charset="0"/>
              </a:rPr>
              <a:t>содержание которых не соответствует заданной тематике</a:t>
            </a:r>
            <a:r>
              <a:rPr lang="ru-RU" sz="2400" b="1" dirty="0" smtClean="0">
                <a:latin typeface="Times New Roman" panose="02020603050405020304" pitchFamily="18" charset="0"/>
                <a:cs typeface="Times New Roman" panose="02020603050405020304" pitchFamily="18" charset="0"/>
              </a:rPr>
              <a:t>.</a:t>
            </a:r>
            <a:endParaRPr lang="ru-RU" sz="1700" b="1" dirty="0"/>
          </a:p>
        </p:txBody>
      </p:sp>
    </p:spTree>
    <p:extLst>
      <p:ext uri="{BB962C8B-B14F-4D97-AF65-F5344CB8AC3E}">
        <p14:creationId xmlns:p14="http://schemas.microsoft.com/office/powerpoint/2010/main" val="18901047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5803" y="135998"/>
            <a:ext cx="8457408" cy="43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000" b="1" dirty="0">
                <a:solidFill>
                  <a:schemeClr val="accent1">
                    <a:lumMod val="75000"/>
                  </a:schemeClr>
                </a:solidFill>
                <a:latin typeface="Times New Roman" panose="02020603050405020304" pitchFamily="18" charset="0"/>
                <a:cs typeface="Times New Roman" panose="02020603050405020304" pitchFamily="18" charset="0"/>
              </a:rPr>
              <a:t>Проблемы на этапе разработки и анализа </a:t>
            </a:r>
            <a:r>
              <a:rPr lang="ru-RU" altLang="ru-RU" sz="2000" b="1" dirty="0" smtClean="0">
                <a:solidFill>
                  <a:schemeClr val="accent1">
                    <a:lumMod val="75000"/>
                  </a:schemeClr>
                </a:solidFill>
                <a:latin typeface="Times New Roman" panose="02020603050405020304" pitchFamily="18" charset="0"/>
                <a:cs typeface="Times New Roman" panose="02020603050405020304" pitchFamily="18" charset="0"/>
              </a:rPr>
              <a:t>ФОС</a:t>
            </a:r>
            <a:endParaRPr lang="ru-RU" altLang="ru-RU" sz="20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16523" y="668215"/>
            <a:ext cx="8669215" cy="2862322"/>
          </a:xfrm>
          <a:prstGeom prst="rect">
            <a:avLst/>
          </a:prstGeom>
        </p:spPr>
        <p:txBody>
          <a:bodyPr wrap="square">
            <a:spAutoFit/>
          </a:bodyPr>
          <a:lstStyle/>
          <a:p>
            <a:pPr algn="just"/>
            <a:r>
              <a:rPr lang="ru-RU" sz="2000" dirty="0"/>
              <a:t>4</a:t>
            </a:r>
            <a:r>
              <a:rPr lang="ru-RU" sz="2000" b="1" dirty="0" smtClean="0">
                <a:latin typeface="Times New Roman" panose="02020603050405020304" pitchFamily="18" charset="0"/>
                <a:cs typeface="Times New Roman" panose="02020603050405020304" pitchFamily="18" charset="0"/>
              </a:rPr>
              <a:t>.</a:t>
            </a:r>
            <a:r>
              <a:rPr lang="en-US" sz="2000" b="1" dirty="0" smtClean="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Критерии оценки задания «Перевод профессионального текста (сообщения)» были регламентированы (менять их было нельзя), на практике члены жюри выяснили, что пользоваться данными критериями неудобно, баллы, начисляемые за выполнение задания не являются очевидными для участников.</a:t>
            </a:r>
            <a:endParaRPr lang="en-US" sz="2000" b="1" dirty="0">
              <a:latin typeface="Times New Roman" panose="02020603050405020304" pitchFamily="18" charset="0"/>
              <a:cs typeface="Times New Roman" panose="02020603050405020304" pitchFamily="18" charset="0"/>
            </a:endParaRPr>
          </a:p>
          <a:p>
            <a:pPr algn="just"/>
            <a:r>
              <a:rPr lang="ru-RU" sz="2000" b="1" dirty="0">
                <a:latin typeface="Times New Roman" panose="02020603050405020304" pitchFamily="18" charset="0"/>
                <a:cs typeface="Times New Roman" panose="02020603050405020304" pitchFamily="18" charset="0"/>
              </a:rPr>
              <a:t>Кроме того, один из критериев «Независимость выполнения задания» вообще не пригоден для использования, т.к. не понятны условия, при которых участнику может быть не поставлен 1 балл, начисляемый за независимость выполнения задания.</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2569" y="3768970"/>
            <a:ext cx="5046785" cy="2930768"/>
          </a:xfrm>
          <a:prstGeom prst="rect">
            <a:avLst/>
          </a:prstGeom>
        </p:spPr>
      </p:pic>
    </p:spTree>
    <p:extLst>
      <p:ext uri="{BB962C8B-B14F-4D97-AF65-F5344CB8AC3E}">
        <p14:creationId xmlns:p14="http://schemas.microsoft.com/office/powerpoint/2010/main" val="1371077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5803" y="135998"/>
            <a:ext cx="8457408" cy="43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000" b="1" dirty="0">
                <a:solidFill>
                  <a:schemeClr val="accent1">
                    <a:lumMod val="75000"/>
                  </a:schemeClr>
                </a:solidFill>
                <a:latin typeface="Times New Roman" panose="02020603050405020304" pitchFamily="18" charset="0"/>
                <a:cs typeface="Times New Roman" panose="02020603050405020304" pitchFamily="18" charset="0"/>
              </a:rPr>
              <a:t>Проблемы на этапе разработки и анализа </a:t>
            </a:r>
            <a:r>
              <a:rPr lang="ru-RU" altLang="ru-RU" sz="2000" b="1" dirty="0" smtClean="0">
                <a:solidFill>
                  <a:schemeClr val="accent1">
                    <a:lumMod val="75000"/>
                  </a:schemeClr>
                </a:solidFill>
                <a:latin typeface="Times New Roman" panose="02020603050405020304" pitchFamily="18" charset="0"/>
                <a:cs typeface="Times New Roman" panose="02020603050405020304" pitchFamily="18" charset="0"/>
              </a:rPr>
              <a:t>ФОС</a:t>
            </a:r>
            <a:endParaRPr lang="ru-RU" altLang="ru-RU" sz="20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89397" y="566670"/>
            <a:ext cx="8654603" cy="4832092"/>
          </a:xfrm>
          <a:prstGeom prst="rect">
            <a:avLst/>
          </a:prstGeom>
        </p:spPr>
        <p:txBody>
          <a:bodyPr wrap="square">
            <a:spAutoFit/>
          </a:bodyPr>
          <a:lstStyle/>
          <a:p>
            <a:pPr algn="just"/>
            <a:r>
              <a:rPr lang="ru-RU" sz="2000" b="1" dirty="0">
                <a:latin typeface="Times New Roman" panose="02020603050405020304" pitchFamily="18" charset="0"/>
                <a:cs typeface="Times New Roman" panose="02020603050405020304" pitchFamily="18" charset="0"/>
              </a:rPr>
              <a:t>6</a:t>
            </a:r>
            <a:r>
              <a:rPr lang="ru-RU" b="1"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Содержание ФГОС </a:t>
            </a:r>
            <a:r>
              <a:rPr lang="ru-RU" b="1" dirty="0" smtClean="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внутри УГС </a:t>
            </a:r>
            <a:r>
              <a:rPr lang="ru-RU" b="1" dirty="0" smtClean="0">
                <a:latin typeface="Times New Roman" panose="02020603050405020304" pitchFamily="18" charset="0"/>
                <a:cs typeface="Times New Roman" panose="02020603050405020304" pitchFamily="18" charset="0"/>
              </a:rPr>
              <a:t>разное: сравним </a:t>
            </a:r>
            <a:r>
              <a:rPr lang="ru-RU" b="1" dirty="0">
                <a:latin typeface="Times New Roman" panose="02020603050405020304" pitchFamily="18" charset="0"/>
                <a:cs typeface="Times New Roman" panose="02020603050405020304" pitchFamily="18" charset="0"/>
              </a:rPr>
              <a:t>требования к знаниям </a:t>
            </a:r>
            <a:r>
              <a:rPr lang="ru-RU" b="1" dirty="0" smtClean="0">
                <a:latin typeface="Times New Roman" panose="02020603050405020304" pitchFamily="18" charset="0"/>
                <a:cs typeface="Times New Roman" panose="02020603050405020304" pitchFamily="18" charset="0"/>
              </a:rPr>
              <a:t>по </a:t>
            </a:r>
            <a:r>
              <a:rPr lang="ru-RU" b="1" dirty="0">
                <a:latin typeface="Times New Roman" panose="02020603050405020304" pitchFamily="18" charset="0"/>
                <a:cs typeface="Times New Roman" panose="02020603050405020304" pitchFamily="18" charset="0"/>
              </a:rPr>
              <a:t>общепрофессиональной дисциплине «Информационные технологии в профессиональной деятельности» по четырем специальностям, входящим в УГС 11.00.00: 11.02.01 Радиоаппаратостроение; 11.02.02 Техническое обслуживание и ремонт радиоэлектронной техники (по отраслям); 11.02.04 Радиотехнические комплексы и системы </a:t>
            </a:r>
            <a:r>
              <a:rPr lang="ru-RU" b="1" dirty="0" smtClean="0">
                <a:latin typeface="Times New Roman" panose="02020603050405020304" pitchFamily="18" charset="0"/>
                <a:cs typeface="Times New Roman" panose="02020603050405020304" pitchFamily="18" charset="0"/>
              </a:rPr>
              <a:t>управления космических </a:t>
            </a:r>
            <a:r>
              <a:rPr lang="ru-RU" b="1" dirty="0">
                <a:latin typeface="Times New Roman" panose="02020603050405020304" pitchFamily="18" charset="0"/>
                <a:cs typeface="Times New Roman" panose="02020603050405020304" pitchFamily="18" charset="0"/>
              </a:rPr>
              <a:t>летательных аппаратов; 11.02.14 Электронные приборы и </a:t>
            </a:r>
            <a:r>
              <a:rPr lang="ru-RU" b="1" dirty="0" smtClean="0">
                <a:latin typeface="Times New Roman" panose="02020603050405020304" pitchFamily="18" charset="0"/>
                <a:cs typeface="Times New Roman" panose="02020603050405020304" pitchFamily="18" charset="0"/>
              </a:rPr>
              <a:t>устройства:</a:t>
            </a:r>
          </a:p>
          <a:p>
            <a:pPr algn="just"/>
            <a:endParaRPr lang="ru-RU" sz="2000" b="1" dirty="0">
              <a:latin typeface="Times New Roman" panose="02020603050405020304" pitchFamily="18" charset="0"/>
              <a:cs typeface="Times New Roman" panose="02020603050405020304" pitchFamily="18" charset="0"/>
            </a:endParaRPr>
          </a:p>
          <a:p>
            <a:pPr algn="just"/>
            <a:endParaRPr lang="ru-RU" sz="2000" b="1" dirty="0" smtClean="0">
              <a:latin typeface="Times New Roman" panose="02020603050405020304" pitchFamily="18" charset="0"/>
              <a:cs typeface="Times New Roman" panose="02020603050405020304" pitchFamily="18" charset="0"/>
            </a:endParaRPr>
          </a:p>
          <a:p>
            <a:pPr algn="just"/>
            <a:endParaRPr lang="ru-RU" sz="2000" b="1" dirty="0">
              <a:latin typeface="Times New Roman" panose="02020603050405020304" pitchFamily="18" charset="0"/>
              <a:cs typeface="Times New Roman" panose="02020603050405020304" pitchFamily="18" charset="0"/>
            </a:endParaRPr>
          </a:p>
          <a:p>
            <a:pPr algn="just"/>
            <a:endParaRPr lang="ru-RU" sz="2000" b="1" dirty="0" smtClean="0">
              <a:latin typeface="Times New Roman" panose="02020603050405020304" pitchFamily="18" charset="0"/>
              <a:cs typeface="Times New Roman" panose="02020603050405020304" pitchFamily="18" charset="0"/>
            </a:endParaRPr>
          </a:p>
          <a:p>
            <a:pPr algn="just"/>
            <a:endParaRPr lang="ru-RU" sz="2000" b="1" dirty="0">
              <a:latin typeface="Times New Roman" panose="02020603050405020304" pitchFamily="18" charset="0"/>
              <a:cs typeface="Times New Roman" panose="02020603050405020304" pitchFamily="18" charset="0"/>
            </a:endParaRPr>
          </a:p>
          <a:p>
            <a:pPr algn="just"/>
            <a:endParaRPr lang="ru-RU" sz="2000" b="1" dirty="0" smtClean="0">
              <a:latin typeface="Times New Roman" panose="02020603050405020304" pitchFamily="18" charset="0"/>
              <a:cs typeface="Times New Roman" panose="02020603050405020304" pitchFamily="18" charset="0"/>
            </a:endParaRPr>
          </a:p>
          <a:p>
            <a:pPr algn="just"/>
            <a:endParaRPr lang="ru-RU" sz="2000" b="1" dirty="0">
              <a:latin typeface="Times New Roman" panose="02020603050405020304" pitchFamily="18" charset="0"/>
              <a:cs typeface="Times New Roman" panose="02020603050405020304" pitchFamily="18" charset="0"/>
            </a:endParaRPr>
          </a:p>
          <a:p>
            <a:pPr algn="just"/>
            <a:endParaRPr lang="ru-RU" sz="2000" b="1" dirty="0" smtClean="0">
              <a:latin typeface="Times New Roman" panose="02020603050405020304" pitchFamily="18" charset="0"/>
              <a:cs typeface="Times New Roman" panose="02020603050405020304" pitchFamily="18" charset="0"/>
            </a:endParaRPr>
          </a:p>
          <a:p>
            <a:pPr algn="just"/>
            <a:endParaRPr lang="ru-RU" sz="2000" b="1" dirty="0">
              <a:latin typeface="Times New Roman" panose="02020603050405020304" pitchFamily="18" charset="0"/>
              <a:cs typeface="Times New Roman" panose="02020603050405020304"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1690234615"/>
              </p:ext>
            </p:extLst>
          </p:nvPr>
        </p:nvGraphicFramePr>
        <p:xfrm>
          <a:off x="270457" y="2575775"/>
          <a:ext cx="8744756" cy="4120380"/>
        </p:xfrm>
        <a:graphic>
          <a:graphicData uri="http://schemas.openxmlformats.org/drawingml/2006/table">
            <a:tbl>
              <a:tblPr firstRow="1" firstCol="1" bandRow="1">
                <a:tableStyleId>{5C22544A-7EE6-4342-B048-85BDC9FD1C3A}</a:tableStyleId>
              </a:tblPr>
              <a:tblGrid>
                <a:gridCol w="2316443"/>
                <a:gridCol w="2187551"/>
                <a:gridCol w="2187551"/>
                <a:gridCol w="2053211"/>
              </a:tblGrid>
              <a:tr h="218940">
                <a:tc>
                  <a:txBody>
                    <a:bodyPr/>
                    <a:lstStyle/>
                    <a:p>
                      <a:pPr indent="457200" algn="just">
                        <a:spcAft>
                          <a:spcPts val="0"/>
                        </a:spcAft>
                      </a:pPr>
                      <a:r>
                        <a:rPr lang="ru-RU" sz="1200">
                          <a:effectLst/>
                        </a:rPr>
                        <a:t>11.02.01</a:t>
                      </a:r>
                      <a:endParaRPr lang="ru-RU" sz="1200">
                        <a:effectLst/>
                        <a:latin typeface="Arial" panose="020B0604020202020204" pitchFamily="34" charset="0"/>
                        <a:ea typeface="Times New Roman" panose="02020603050405020304" pitchFamily="18" charset="0"/>
                      </a:endParaRPr>
                    </a:p>
                  </a:txBody>
                  <a:tcPr marL="68580" marR="68580" marT="0" marB="0"/>
                </a:tc>
                <a:tc>
                  <a:txBody>
                    <a:bodyPr/>
                    <a:lstStyle/>
                    <a:p>
                      <a:pPr indent="457200" algn="just">
                        <a:spcAft>
                          <a:spcPts val="0"/>
                        </a:spcAft>
                      </a:pPr>
                      <a:r>
                        <a:rPr lang="ru-RU" sz="1200">
                          <a:effectLst/>
                        </a:rPr>
                        <a:t>11.02.02</a:t>
                      </a:r>
                      <a:endParaRPr lang="ru-RU" sz="1200">
                        <a:effectLst/>
                        <a:latin typeface="Arial" panose="020B0604020202020204" pitchFamily="34" charset="0"/>
                        <a:ea typeface="Times New Roman" panose="02020603050405020304" pitchFamily="18" charset="0"/>
                      </a:endParaRPr>
                    </a:p>
                  </a:txBody>
                  <a:tcPr marL="68580" marR="68580" marT="0" marB="0"/>
                </a:tc>
                <a:tc>
                  <a:txBody>
                    <a:bodyPr/>
                    <a:lstStyle/>
                    <a:p>
                      <a:pPr indent="457200" algn="just">
                        <a:spcAft>
                          <a:spcPts val="0"/>
                        </a:spcAft>
                      </a:pPr>
                      <a:r>
                        <a:rPr lang="ru-RU" sz="1200">
                          <a:effectLst/>
                        </a:rPr>
                        <a:t>11.02.14</a:t>
                      </a:r>
                      <a:endParaRPr lang="ru-RU" sz="1200">
                        <a:effectLst/>
                        <a:latin typeface="Arial" panose="020B0604020202020204" pitchFamily="34" charset="0"/>
                        <a:ea typeface="Times New Roman" panose="02020603050405020304" pitchFamily="18" charset="0"/>
                      </a:endParaRPr>
                    </a:p>
                  </a:txBody>
                  <a:tcPr marL="68580" marR="68580" marT="0" marB="0"/>
                </a:tc>
                <a:tc>
                  <a:txBody>
                    <a:bodyPr/>
                    <a:lstStyle/>
                    <a:p>
                      <a:pPr indent="457200" algn="just">
                        <a:spcAft>
                          <a:spcPts val="0"/>
                        </a:spcAft>
                      </a:pPr>
                      <a:r>
                        <a:rPr lang="ru-RU" sz="1200">
                          <a:effectLst/>
                        </a:rPr>
                        <a:t>11.02.04</a:t>
                      </a:r>
                      <a:endParaRPr lang="ru-RU" sz="1200">
                        <a:effectLst/>
                        <a:latin typeface="Arial" panose="020B0604020202020204" pitchFamily="34" charset="0"/>
                        <a:ea typeface="Times New Roman" panose="02020603050405020304" pitchFamily="18" charset="0"/>
                      </a:endParaRPr>
                    </a:p>
                  </a:txBody>
                  <a:tcPr marL="68580" marR="68580" marT="0" marB="0"/>
                </a:tc>
              </a:tr>
              <a:tr h="3590536">
                <a:tc>
                  <a:txBody>
                    <a:bodyPr/>
                    <a:lstStyle/>
                    <a:p>
                      <a:pPr>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состав, функции и возможности использования информационных и телекоммуникационных технологий в профессиональной деятельности;</a:t>
                      </a:r>
                    </a:p>
                    <a:p>
                      <a:pPr>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основные сведения о вычислительных системах и автоматизированных системах </a:t>
                      </a:r>
                      <a:r>
                        <a:rPr lang="ru-RU" sz="1600" dirty="0" smtClean="0">
                          <a:solidFill>
                            <a:schemeClr val="tx1"/>
                          </a:solidFill>
                          <a:effectLst/>
                          <a:latin typeface="Times New Roman" panose="02020603050405020304" pitchFamily="18" charset="0"/>
                          <a:cs typeface="Times New Roman" panose="02020603050405020304" pitchFamily="18" charset="0"/>
                        </a:rPr>
                        <a:t>управления</a:t>
                      </a:r>
                      <a:endParaRPr lang="ru-RU" sz="1600" dirty="0">
                        <a:solidFill>
                          <a:schemeClr val="tx1"/>
                        </a:solidFill>
                        <a:effectLst/>
                        <a:latin typeface="Times New Roman" panose="02020603050405020304" pitchFamily="18" charset="0"/>
                        <a:cs typeface="Times New Roman" panose="02020603050405020304" pitchFamily="18" charset="0"/>
                      </a:endParaRPr>
                    </a:p>
                    <a:p>
                      <a:pPr>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 </a:t>
                      </a:r>
                      <a:endPar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ru-RU" sz="1600" b="1" dirty="0">
                          <a:effectLst/>
                          <a:latin typeface="Times New Roman" panose="02020603050405020304" pitchFamily="18" charset="0"/>
                          <a:cs typeface="Times New Roman" panose="02020603050405020304" pitchFamily="18" charset="0"/>
                        </a:rPr>
                        <a:t>состав, функции и возможности использования информационных и телекоммуникационных технологий в профессиональной </a:t>
                      </a:r>
                      <a:r>
                        <a:rPr lang="ru-RU" sz="1600" b="1" dirty="0" smtClean="0">
                          <a:effectLst/>
                          <a:latin typeface="Times New Roman" panose="02020603050405020304" pitchFamily="18" charset="0"/>
                          <a:cs typeface="Times New Roman" panose="02020603050405020304" pitchFamily="18" charset="0"/>
                        </a:rPr>
                        <a:t>деятельности;</a:t>
                      </a:r>
                    </a:p>
                    <a:p>
                      <a:pPr>
                        <a:spcAft>
                          <a:spcPts val="0"/>
                        </a:spcAft>
                      </a:pPr>
                      <a:r>
                        <a:rPr lang="ru-RU" sz="1600" b="1" dirty="0" smtClean="0">
                          <a:solidFill>
                            <a:srgbClr val="FF0000"/>
                          </a:solidFill>
                          <a:effectLst/>
                          <a:latin typeface="Times New Roman" panose="02020603050405020304" pitchFamily="18" charset="0"/>
                          <a:cs typeface="Times New Roman" panose="02020603050405020304" pitchFamily="18" charset="0"/>
                        </a:rPr>
                        <a:t>основные </a:t>
                      </a:r>
                      <a:r>
                        <a:rPr lang="ru-RU" sz="1600" b="1" dirty="0">
                          <a:solidFill>
                            <a:srgbClr val="FF0000"/>
                          </a:solidFill>
                          <a:effectLst/>
                          <a:latin typeface="Times New Roman" panose="02020603050405020304" pitchFamily="18" charset="0"/>
                          <a:cs typeface="Times New Roman" panose="02020603050405020304" pitchFamily="18" charset="0"/>
                        </a:rPr>
                        <a:t>сведения о вычислительных системах и автоматизированных системах </a:t>
                      </a:r>
                      <a:r>
                        <a:rPr lang="ru-RU" sz="1600" b="1" dirty="0" smtClean="0">
                          <a:solidFill>
                            <a:srgbClr val="FF0000"/>
                          </a:solidFill>
                          <a:effectLst/>
                          <a:latin typeface="Times New Roman" panose="02020603050405020304" pitchFamily="18" charset="0"/>
                          <a:cs typeface="Times New Roman" panose="02020603050405020304" pitchFamily="18" charset="0"/>
                        </a:rPr>
                        <a:t>управления</a:t>
                      </a:r>
                      <a:endParaRPr lang="ru-RU"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ru-RU" sz="1600" b="1" dirty="0">
                          <a:effectLst/>
                          <a:latin typeface="Times New Roman" panose="02020603050405020304" pitchFamily="18" charset="0"/>
                          <a:cs typeface="Times New Roman" panose="02020603050405020304" pitchFamily="18" charset="0"/>
                        </a:rPr>
                        <a:t>состав, функции и возможности использования информационных и телекоммуникационных технологий в профессиональной деятельности;</a:t>
                      </a:r>
                    </a:p>
                    <a:p>
                      <a:pPr>
                        <a:spcAft>
                          <a:spcPts val="0"/>
                        </a:spcAft>
                      </a:pPr>
                      <a:r>
                        <a:rPr lang="ru-RU" sz="1600" b="1" dirty="0">
                          <a:solidFill>
                            <a:srgbClr val="FF0000"/>
                          </a:solidFill>
                          <a:effectLst/>
                          <a:latin typeface="Times New Roman" panose="02020603050405020304" pitchFamily="18" charset="0"/>
                          <a:cs typeface="Times New Roman" panose="02020603050405020304" pitchFamily="18" charset="0"/>
                        </a:rPr>
                        <a:t>основные алгоритмы расчета параметров электронных приборов и устройств и этапы решения профессиональных задач с помощью ЭВМ</a:t>
                      </a:r>
                      <a:endParaRPr lang="ru-RU"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ru-RU" sz="1600" b="1" dirty="0">
                          <a:solidFill>
                            <a:srgbClr val="FF0000"/>
                          </a:solidFill>
                          <a:effectLst/>
                          <a:latin typeface="Times New Roman" panose="02020603050405020304" pitchFamily="18" charset="0"/>
                          <a:cs typeface="Times New Roman" panose="02020603050405020304" pitchFamily="18" charset="0"/>
                        </a:rPr>
                        <a:t>Не предусмотрено обязательной частью учебных циклов ППССЗ</a:t>
                      </a:r>
                      <a:endParaRPr lang="ru-RU"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4213831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5803" y="135997"/>
            <a:ext cx="8457408" cy="4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000" b="1" dirty="0">
                <a:solidFill>
                  <a:schemeClr val="accent1">
                    <a:lumMod val="75000"/>
                  </a:schemeClr>
                </a:solidFill>
                <a:latin typeface="Times New Roman" panose="02020603050405020304" pitchFamily="18" charset="0"/>
                <a:cs typeface="Times New Roman" panose="02020603050405020304" pitchFamily="18" charset="0"/>
              </a:rPr>
              <a:t>Рекомендации и предложения</a:t>
            </a:r>
          </a:p>
        </p:txBody>
      </p:sp>
      <p:sp>
        <p:nvSpPr>
          <p:cNvPr id="5" name="Прямоугольник 4"/>
          <p:cNvSpPr/>
          <p:nvPr/>
        </p:nvSpPr>
        <p:spPr>
          <a:xfrm>
            <a:off x="316523" y="616422"/>
            <a:ext cx="8526688" cy="4154984"/>
          </a:xfrm>
          <a:prstGeom prst="rect">
            <a:avLst/>
          </a:prstGeom>
        </p:spPr>
        <p:txBody>
          <a:bodyPr wrap="square">
            <a:spAutoFit/>
          </a:bodyPr>
          <a:lstStyle/>
          <a:p>
            <a:pPr algn="just"/>
            <a:r>
              <a:rPr lang="ru-RU" sz="2400" b="1" dirty="0">
                <a:latin typeface="Times New Roman" panose="02020603050405020304" pitchFamily="18" charset="0"/>
                <a:cs typeface="Times New Roman" panose="02020603050405020304" pitchFamily="18" charset="0"/>
              </a:rPr>
              <a:t>1</a:t>
            </a:r>
            <a:r>
              <a:rPr lang="ru-RU" sz="2400" b="1" dirty="0" smtClean="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Изменить </a:t>
            </a:r>
            <a:r>
              <a:rPr lang="ru-RU" sz="2400" b="1" dirty="0">
                <a:latin typeface="Times New Roman" panose="02020603050405020304" pitchFamily="18" charset="0"/>
                <a:cs typeface="Times New Roman" panose="02020603050405020304" pitchFamily="18" charset="0"/>
              </a:rPr>
              <a:t>требования к структуре и содержанию задания                          I уровня «Тестирование» инвариантная часть:  задания, как и раньше, должны иметь профильную направленность по всем темам, а не общую, как </a:t>
            </a:r>
            <a:r>
              <a:rPr lang="ru-RU" sz="2400" b="1" dirty="0" smtClean="0">
                <a:latin typeface="Times New Roman" panose="02020603050405020304" pitchFamily="18" charset="0"/>
                <a:cs typeface="Times New Roman" panose="02020603050405020304" pitchFamily="18" charset="0"/>
              </a:rPr>
              <a:t>сейчас</a:t>
            </a:r>
            <a:r>
              <a:rPr lang="ru-RU" sz="2400" b="1" dirty="0">
                <a:latin typeface="Times New Roman" panose="02020603050405020304" pitchFamily="18" charset="0"/>
                <a:cs typeface="Times New Roman" panose="02020603050405020304" pitchFamily="18" charset="0"/>
              </a:rPr>
              <a:t>.</a:t>
            </a:r>
          </a:p>
          <a:p>
            <a:pPr algn="just"/>
            <a:r>
              <a:rPr lang="ru-RU" sz="2400" b="1" dirty="0">
                <a:latin typeface="Times New Roman" panose="02020603050405020304" pitchFamily="18" charset="0"/>
                <a:cs typeface="Times New Roman" panose="02020603050405020304" pitchFamily="18" charset="0"/>
              </a:rPr>
              <a:t>2</a:t>
            </a:r>
            <a:r>
              <a:rPr lang="ru-RU" sz="2400" b="1" dirty="0" smtClean="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Изменить </a:t>
            </a:r>
            <a:r>
              <a:rPr lang="ru-RU" sz="2400" b="1" dirty="0">
                <a:latin typeface="Times New Roman" panose="02020603050405020304" pitchFamily="18" charset="0"/>
                <a:cs typeface="Times New Roman" panose="02020603050405020304" pitchFamily="18" charset="0"/>
              </a:rPr>
              <a:t>название раздела </a:t>
            </a:r>
            <a:r>
              <a:rPr lang="ru-RU" sz="2400" b="1" dirty="0" smtClean="0">
                <a:latin typeface="Times New Roman" panose="02020603050405020304" pitchFamily="18" charset="0"/>
                <a:cs typeface="Times New Roman" panose="02020603050405020304" pitchFamily="18" charset="0"/>
              </a:rPr>
              <a:t>«</a:t>
            </a:r>
            <a:r>
              <a:rPr lang="ru-RU" sz="2400" b="1" dirty="0">
                <a:latin typeface="Times New Roman" panose="02020603050405020304" pitchFamily="18" charset="0"/>
                <a:cs typeface="Times New Roman" panose="02020603050405020304" pitchFamily="18" charset="0"/>
              </a:rPr>
              <a:t>Тестирование», назвать </a:t>
            </a:r>
            <a:r>
              <a:rPr lang="ru-RU" sz="2400" b="1" dirty="0" smtClean="0">
                <a:latin typeface="Times New Roman" panose="02020603050405020304" pitchFamily="18" charset="0"/>
                <a:cs typeface="Times New Roman" panose="02020603050405020304" pitchFamily="18" charset="0"/>
              </a:rPr>
              <a:t>этот раздел </a:t>
            </a:r>
            <a:r>
              <a:rPr lang="ru-RU" sz="2400" b="1" dirty="0">
                <a:latin typeface="Times New Roman" panose="02020603050405020304" pitchFamily="18" charset="0"/>
                <a:cs typeface="Times New Roman" panose="02020603050405020304" pitchFamily="18" charset="0"/>
              </a:rPr>
              <a:t>«Решение практических профессиональных задач». </a:t>
            </a:r>
            <a:endParaRPr lang="ru-RU" sz="2400" b="1" dirty="0" smtClean="0">
              <a:latin typeface="Times New Roman" panose="02020603050405020304" pitchFamily="18" charset="0"/>
              <a:cs typeface="Times New Roman" panose="02020603050405020304" pitchFamily="18" charset="0"/>
            </a:endParaRPr>
          </a:p>
          <a:p>
            <a:pPr algn="just"/>
            <a:r>
              <a:rPr lang="ru-RU" sz="2400" b="1" dirty="0" smtClean="0">
                <a:latin typeface="Times New Roman" panose="02020603050405020304" pitchFamily="18" charset="0"/>
                <a:cs typeface="Times New Roman" panose="02020603050405020304" pitchFamily="18" charset="0"/>
              </a:rPr>
              <a:t>По направлению «Электроника, радиотехника и системы связи» раздел «Тестирование» был  представлен в форме ситуационных задач, при решении которых необходимо анализировать электрические схемы, производить расчёты, осуществлять анализ полученных результатов</a:t>
            </a:r>
            <a:r>
              <a:rPr lang="ru-RU" sz="2400" b="1" dirty="0">
                <a:latin typeface="Times New Roman" panose="02020603050405020304" pitchFamily="18" charset="0"/>
                <a:cs typeface="Times New Roman" panose="02020603050405020304" pitchFamily="18" charset="0"/>
              </a:rPr>
              <a:t>:</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7148" y="4735024"/>
            <a:ext cx="38481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5377" y="4860098"/>
            <a:ext cx="22860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0255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5803" y="135998"/>
            <a:ext cx="8457408" cy="325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000" b="1" dirty="0">
                <a:solidFill>
                  <a:schemeClr val="accent1">
                    <a:lumMod val="75000"/>
                  </a:schemeClr>
                </a:solidFill>
                <a:latin typeface="Times New Roman" panose="02020603050405020304" pitchFamily="18" charset="0"/>
                <a:cs typeface="Times New Roman" panose="02020603050405020304" pitchFamily="18" charset="0"/>
              </a:rPr>
              <a:t>Рекомендации и предложения</a:t>
            </a:r>
          </a:p>
        </p:txBody>
      </p:sp>
      <p:sp>
        <p:nvSpPr>
          <p:cNvPr id="5" name="Прямоугольник 4"/>
          <p:cNvSpPr/>
          <p:nvPr/>
        </p:nvSpPr>
        <p:spPr>
          <a:xfrm>
            <a:off x="173596" y="395865"/>
            <a:ext cx="8815858" cy="4093428"/>
          </a:xfrm>
          <a:prstGeom prst="rect">
            <a:avLst/>
          </a:prstGeom>
        </p:spPr>
        <p:txBody>
          <a:bodyPr wrap="square">
            <a:spAutoFit/>
          </a:bodyPr>
          <a:lstStyle/>
          <a:p>
            <a:pPr algn="just"/>
            <a:r>
              <a:rPr lang="ru-RU" sz="2000" b="1" dirty="0" smtClean="0">
                <a:latin typeface="Times New Roman" panose="02020603050405020304" pitchFamily="18" charset="0"/>
                <a:cs typeface="Times New Roman" panose="02020603050405020304" pitchFamily="18" charset="0"/>
              </a:rPr>
              <a:t>3.</a:t>
            </a:r>
            <a:r>
              <a:rPr lang="en-US" sz="2000" b="1" dirty="0" smtClean="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Изменить удельный вес баллов за выполнение заданий раздела «Тестирование»: установить не 10 баллов, как в Олимпиаду 2017г., а 30 баллов (30 баллов за решение практических задач и 70 баллов за выполнение профессионального задания)</a:t>
            </a:r>
          </a:p>
          <a:p>
            <a:pPr algn="just"/>
            <a:r>
              <a:rPr lang="ru-RU" sz="2000" b="1" dirty="0" smtClean="0">
                <a:latin typeface="Times New Roman" panose="02020603050405020304" pitchFamily="18" charset="0"/>
                <a:cs typeface="Times New Roman" panose="02020603050405020304" pitchFamily="18" charset="0"/>
              </a:rPr>
              <a:t>4.</a:t>
            </a:r>
            <a:r>
              <a:rPr lang="en-US" sz="2000" b="1" dirty="0" smtClean="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Исключить из заданий 1 уровня задание «Организация работы коллектива</a:t>
            </a:r>
            <a:r>
              <a:rPr lang="ru-RU" sz="2000" b="1" dirty="0" smtClean="0">
                <a:latin typeface="Times New Roman" panose="02020603050405020304" pitchFamily="18" charset="0"/>
                <a:cs typeface="Times New Roman" panose="02020603050405020304" pitchFamily="18" charset="0"/>
              </a:rPr>
              <a:t>» -само </a:t>
            </a:r>
            <a:r>
              <a:rPr lang="ru-RU" sz="2000" b="1" dirty="0">
                <a:latin typeface="Times New Roman" panose="02020603050405020304" pitchFamily="18" charset="0"/>
                <a:cs typeface="Times New Roman" panose="02020603050405020304" pitchFamily="18" charset="0"/>
              </a:rPr>
              <a:t>название подразумевает действие – организацию работы коллектива, но ФГОС специальностей 09.02.01 «Компьютерные системы и комплексы» и 09.02.02 «Компьютерные сети» не включает такой вид деятельности как организация работы коллектива Студенты этих специальностей находятся в неравном положении, т.к. обязательная часть ФГОС по этим специальностям не содержит таких дисциплин как Экономика организации, Правовое обеспечение профессиональной деятельности, </a:t>
            </a:r>
            <a:r>
              <a:rPr lang="ru-RU" sz="2000" b="1" dirty="0" smtClean="0">
                <a:latin typeface="Times New Roman" panose="02020603050405020304" pitchFamily="18" charset="0"/>
                <a:cs typeface="Times New Roman" panose="02020603050405020304" pitchFamily="18" charset="0"/>
              </a:rPr>
              <a:t>Управление </a:t>
            </a:r>
            <a:r>
              <a:rPr lang="ru-RU" sz="2000" b="1" dirty="0">
                <a:latin typeface="Times New Roman" panose="02020603050405020304" pitchFamily="18" charset="0"/>
                <a:cs typeface="Times New Roman" panose="02020603050405020304" pitchFamily="18" charset="0"/>
              </a:rPr>
              <a:t>персоналом</a:t>
            </a:r>
            <a:endParaRPr lang="ru-RU" sz="2000" b="1" dirty="0" smtClean="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6446" y="4448908"/>
            <a:ext cx="3499339" cy="225083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369" y="4431322"/>
            <a:ext cx="3868615" cy="2221523"/>
          </a:xfrm>
          <a:prstGeom prst="rect">
            <a:avLst/>
          </a:prstGeom>
        </p:spPr>
      </p:pic>
    </p:spTree>
    <p:extLst>
      <p:ext uri="{BB962C8B-B14F-4D97-AF65-F5344CB8AC3E}">
        <p14:creationId xmlns:p14="http://schemas.microsoft.com/office/powerpoint/2010/main" val="25117563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5802" y="1"/>
            <a:ext cx="8599935" cy="616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000" b="1" dirty="0">
                <a:solidFill>
                  <a:schemeClr val="accent1">
                    <a:lumMod val="75000"/>
                  </a:schemeClr>
                </a:solidFill>
                <a:latin typeface="Times New Roman" panose="02020603050405020304" pitchFamily="18" charset="0"/>
                <a:cs typeface="Times New Roman" panose="02020603050405020304" pitchFamily="18" charset="0"/>
              </a:rPr>
              <a:t>Рекомендации и предложения</a:t>
            </a:r>
          </a:p>
        </p:txBody>
      </p:sp>
      <p:sp>
        <p:nvSpPr>
          <p:cNvPr id="5" name="Прямоугольник 4"/>
          <p:cNvSpPr/>
          <p:nvPr/>
        </p:nvSpPr>
        <p:spPr>
          <a:xfrm>
            <a:off x="404446" y="509954"/>
            <a:ext cx="8473934" cy="6370975"/>
          </a:xfrm>
          <a:prstGeom prst="rect">
            <a:avLst/>
          </a:prstGeom>
        </p:spPr>
        <p:txBody>
          <a:bodyPr wrap="square">
            <a:spAutoFit/>
          </a:bodyPr>
          <a:lstStyle/>
          <a:p>
            <a:pPr algn="just"/>
            <a:r>
              <a:rPr lang="ru-RU" sz="2400" b="1" dirty="0" smtClean="0">
                <a:latin typeface="Times New Roman" panose="02020603050405020304" pitchFamily="18" charset="0"/>
                <a:cs typeface="Times New Roman" panose="02020603050405020304" pitchFamily="18" charset="0"/>
              </a:rPr>
              <a:t>5.</a:t>
            </a:r>
            <a:r>
              <a:rPr lang="en-US" sz="2400" b="1" dirty="0" smtClean="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Исключить из заданий первого уровня работу с иностранным текстом, т.к. выполняя профессиональное задание, создавая электронное устройство, участники используют международные стандарты и нормы IPC, текст которых изложен на английском языке, не владея профессиональным английским профессиональное задание выполнить невозможно</a:t>
            </a:r>
          </a:p>
          <a:p>
            <a:pPr algn="just"/>
            <a:r>
              <a:rPr lang="ru-RU" sz="2400" b="1" dirty="0" smtClean="0">
                <a:latin typeface="Times New Roman" panose="02020603050405020304" pitchFamily="18" charset="0"/>
                <a:cs typeface="Times New Roman" panose="02020603050405020304" pitchFamily="18" charset="0"/>
              </a:rPr>
              <a:t>6.</a:t>
            </a:r>
            <a:r>
              <a:rPr lang="en-US" sz="2400" b="1" dirty="0" smtClean="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Если </a:t>
            </a:r>
            <a:r>
              <a:rPr lang="ru-RU" sz="2400" b="1" dirty="0">
                <a:latin typeface="Times New Roman" panose="02020603050405020304" pitchFamily="18" charset="0"/>
                <a:cs typeface="Times New Roman" panose="02020603050405020304" pitchFamily="18" charset="0"/>
              </a:rPr>
              <a:t>задания «Перевод иностранного текста» и «Организация работы коллектива» исключить из Олимпиадных заданий не предоставляется возможным, то рекомендуется перераспределить количество баллов за выполнение заданий I уровня (тестирование, перевод профессионального текста, организация работы коллектива), увеличив количество баллов за выполнение тестирования, т.к. эти задания предполагают проверку большего количества дидактических единиц по сравнению с остальными </a:t>
            </a:r>
            <a:r>
              <a:rPr lang="ru-RU" sz="2400" b="1" dirty="0" smtClean="0">
                <a:latin typeface="Times New Roman" panose="02020603050405020304" pitchFamily="18" charset="0"/>
                <a:cs typeface="Times New Roman" panose="02020603050405020304" pitchFamily="18" charset="0"/>
              </a:rPr>
              <a:t>заданиями</a:t>
            </a: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7907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1214140218"/>
              </p:ext>
            </p:extLst>
          </p:nvPr>
        </p:nvGraphicFramePr>
        <p:xfrm>
          <a:off x="265487" y="965915"/>
          <a:ext cx="8560014" cy="6734348"/>
        </p:xfrm>
        <a:graphic>
          <a:graphicData uri="http://schemas.openxmlformats.org/drawingml/2006/table">
            <a:tbl>
              <a:tblPr firstRow="1" firstCol="1" lastRow="1" lastCol="1" bandRow="1" bandCol="1">
                <a:tableStyleId>{3B4B98B0-60AC-42C2-AFA5-B58CD77FA1E5}</a:tableStyleId>
              </a:tblPr>
              <a:tblGrid>
                <a:gridCol w="2690467">
                  <a:extLst>
                    <a:ext uri="{9D8B030D-6E8A-4147-A177-3AD203B41FA5}">
                      <a16:colId xmlns="" xmlns:a16="http://schemas.microsoft.com/office/drawing/2014/main" val="2847963826"/>
                    </a:ext>
                  </a:extLst>
                </a:gridCol>
                <a:gridCol w="5869547">
                  <a:extLst>
                    <a:ext uri="{9D8B030D-6E8A-4147-A177-3AD203B41FA5}">
                      <a16:colId xmlns="" xmlns:a16="http://schemas.microsoft.com/office/drawing/2014/main" val="2671349367"/>
                    </a:ext>
                  </a:extLst>
                </a:gridCol>
              </a:tblGrid>
              <a:tr h="3552526">
                <a:tc>
                  <a:txBody>
                    <a:bodyPr/>
                    <a:lstStyle/>
                    <a:p>
                      <a:pPr>
                        <a:lnSpc>
                          <a:spcPts val="1600"/>
                        </a:lnSpc>
                        <a:spcAft>
                          <a:spcPts val="0"/>
                        </a:spcAft>
                      </a:pPr>
                      <a:endParaRPr lang="ru-RU" sz="1600" dirty="0" smtClean="0">
                        <a:effectLst/>
                        <a:latin typeface="Arial" panose="020B0604020202020204" pitchFamily="34" charset="0"/>
                        <a:ea typeface="Times New Roman" panose="02020603050405020304" pitchFamily="18" charset="0"/>
                        <a:cs typeface="Arial" panose="020B0604020202020204" pitchFamily="34" charset="0"/>
                      </a:endParaRPr>
                    </a:p>
                    <a:p>
                      <a:pPr>
                        <a:lnSpc>
                          <a:spcPts val="1600"/>
                        </a:lnSpc>
                        <a:spcAft>
                          <a:spcPts val="0"/>
                        </a:spcAft>
                      </a:pPr>
                      <a:endParaRPr lang="ru-RU" sz="1600" dirty="0" smtClean="0">
                        <a:effectLst/>
                        <a:latin typeface="Arial" panose="020B0604020202020204" pitchFamily="34" charset="0"/>
                        <a:ea typeface="Times New Roman" panose="02020603050405020304" pitchFamily="18" charset="0"/>
                        <a:cs typeface="Arial" panose="020B0604020202020204" pitchFamily="34" charset="0"/>
                      </a:endParaRPr>
                    </a:p>
                    <a:p>
                      <a:pPr>
                        <a:lnSpc>
                          <a:spcPts val="1600"/>
                        </a:lnSpc>
                        <a:spcAft>
                          <a:spcPts val="0"/>
                        </a:spcAft>
                      </a:pPr>
                      <a:endParaRPr lang="ru-RU" sz="1600" dirty="0" smtClean="0">
                        <a:effectLst/>
                        <a:latin typeface="Arial" panose="020B0604020202020204" pitchFamily="34" charset="0"/>
                        <a:ea typeface="Times New Roman" panose="02020603050405020304" pitchFamily="18" charset="0"/>
                        <a:cs typeface="Arial" panose="020B0604020202020204" pitchFamily="34" charset="0"/>
                      </a:endParaRPr>
                    </a:p>
                    <a:p>
                      <a:pPr>
                        <a:lnSpc>
                          <a:spcPts val="1600"/>
                        </a:lnSpc>
                        <a:spcAft>
                          <a:spcPts val="0"/>
                        </a:spcAft>
                      </a:pPr>
                      <a:endParaRPr lang="ru-RU" sz="1600" dirty="0" smtClean="0">
                        <a:effectLst/>
                        <a:latin typeface="Arial" panose="020B0604020202020204" pitchFamily="34" charset="0"/>
                        <a:ea typeface="Times New Roman" panose="02020603050405020304" pitchFamily="18" charset="0"/>
                        <a:cs typeface="Arial" panose="020B0604020202020204" pitchFamily="34" charset="0"/>
                      </a:endParaRPr>
                    </a:p>
                    <a:p>
                      <a:pPr>
                        <a:lnSpc>
                          <a:spcPts val="1600"/>
                        </a:lnSpc>
                        <a:spcAft>
                          <a:spcPts val="0"/>
                        </a:spcAft>
                      </a:pPr>
                      <a:endParaRPr lang="ru-RU" sz="1600" dirty="0" smtClean="0">
                        <a:effectLst/>
                        <a:latin typeface="Arial" panose="020B0604020202020204" pitchFamily="34" charset="0"/>
                        <a:ea typeface="Times New Roman" panose="02020603050405020304" pitchFamily="18" charset="0"/>
                        <a:cs typeface="Arial" panose="020B0604020202020204" pitchFamily="34" charset="0"/>
                      </a:endParaRPr>
                    </a:p>
                    <a:p>
                      <a:pPr>
                        <a:lnSpc>
                          <a:spcPts val="1600"/>
                        </a:lnSpc>
                        <a:spcAft>
                          <a:spcPts val="0"/>
                        </a:spcAft>
                      </a:pPr>
                      <a:r>
                        <a:rPr lang="ru-RU" sz="1600" dirty="0" smtClean="0">
                          <a:effectLst/>
                          <a:latin typeface="Arial" panose="020B0604020202020204" pitchFamily="34" charset="0"/>
                          <a:ea typeface="Times New Roman" panose="02020603050405020304" pitchFamily="18" charset="0"/>
                          <a:cs typeface="Arial" panose="020B0604020202020204" pitchFamily="34" charset="0"/>
                        </a:rPr>
                        <a:t>УГС 11.00.00 Электроника, радиотехника и системы связи</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46966" marR="46966" marT="0" marB="0"/>
                </a:tc>
                <a:tc>
                  <a:txBody>
                    <a:bodyPr/>
                    <a:lstStyle/>
                    <a:p>
                      <a:pPr marL="304165" indent="-285750">
                        <a:lnSpc>
                          <a:spcPts val="1600"/>
                        </a:lnSpc>
                        <a:spcAft>
                          <a:spcPts val="0"/>
                        </a:spcAft>
                        <a:buFontTx/>
                        <a:buChar char="-"/>
                      </a:pPr>
                      <a:endParaRPr lang="ru-RU" sz="1400" dirty="0" smtClean="0">
                        <a:effectLst/>
                        <a:latin typeface="Arial" panose="020B0604020202020204" pitchFamily="34" charset="0"/>
                        <a:ea typeface="Times New Roman" panose="02020603050405020304" pitchFamily="18" charset="0"/>
                        <a:cs typeface="Arial" panose="020B0604020202020204" pitchFamily="34" charset="0"/>
                      </a:endParaRPr>
                    </a:p>
                    <a:p>
                      <a:pPr marL="304165" indent="-285750">
                        <a:lnSpc>
                          <a:spcPts val="1600"/>
                        </a:lnSpc>
                        <a:spcBef>
                          <a:spcPts val="0"/>
                        </a:spcBef>
                        <a:spcAft>
                          <a:spcPts val="0"/>
                        </a:spcAft>
                        <a:buFontTx/>
                        <a:buChar char="-"/>
                      </a:pPr>
                      <a:r>
                        <a:rPr lang="ru-RU" sz="1600" dirty="0" smtClean="0">
                          <a:effectLst/>
                          <a:latin typeface="Arial" panose="020B0604020202020204" pitchFamily="34" charset="0"/>
                          <a:ea typeface="Times New Roman" panose="02020603050405020304" pitchFamily="18" charset="0"/>
                          <a:cs typeface="Arial" panose="020B0604020202020204" pitchFamily="34" charset="0"/>
                        </a:rPr>
                        <a:t>Разработка ФОС</a:t>
                      </a:r>
                    </a:p>
                    <a:p>
                      <a:pPr marL="304165" indent="-285750" algn="l" defTabSz="914400" rtl="0" eaLnBrk="1" latinLnBrk="0" hangingPunct="1">
                        <a:lnSpc>
                          <a:spcPts val="1600"/>
                        </a:lnSpc>
                        <a:spcBef>
                          <a:spcPts val="0"/>
                        </a:spcBef>
                        <a:spcAft>
                          <a:spcPts val="0"/>
                        </a:spcAft>
                        <a:buFontTx/>
                        <a:buChar char="-"/>
                      </a:pPr>
                      <a:r>
                        <a:rPr lang="ru-RU" sz="1600" b="1" kern="12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Внесение предложений на этапе разработки проекта ФОС в </a:t>
                      </a:r>
                      <a:r>
                        <a:rPr lang="en-US" sz="1600" b="1" kern="12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ru-RU" sz="1600" b="1" kern="12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рабочую группу проекта</a:t>
                      </a:r>
                      <a:r>
                        <a:rPr lang="en-US" sz="1600" b="1" kern="12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ru-RU" sz="1600" b="1"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«Совершенствование      механизмов методического сопровождения      олимпиад профессионального мастерства»</a:t>
                      </a:r>
                    </a:p>
                    <a:p>
                      <a:pPr marL="304165" marR="0" indent="-285750" algn="l" defTabSz="914400" rtl="0" eaLnBrk="1" fontAlgn="auto" latinLnBrk="0" hangingPunct="1">
                        <a:lnSpc>
                          <a:spcPts val="1600"/>
                        </a:lnSpc>
                        <a:spcBef>
                          <a:spcPts val="0"/>
                        </a:spcBef>
                        <a:spcAft>
                          <a:spcPts val="0"/>
                        </a:spcAft>
                        <a:buClrTx/>
                        <a:buSzTx/>
                        <a:buFontTx/>
                        <a:buChar char="-"/>
                        <a:tabLst/>
                        <a:defRPr/>
                      </a:pPr>
                      <a:r>
                        <a:rPr lang="ru-RU" sz="1600" b="1"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Подготовка участников</a:t>
                      </a:r>
                    </a:p>
                    <a:p>
                      <a:pPr marL="304165" indent="-285750" algn="l" defTabSz="914400" rtl="0" eaLnBrk="1" latinLnBrk="0" hangingPunct="1">
                        <a:lnSpc>
                          <a:spcPts val="1600"/>
                        </a:lnSpc>
                        <a:spcBef>
                          <a:spcPts val="0"/>
                        </a:spcBef>
                        <a:spcAft>
                          <a:spcPts val="0"/>
                        </a:spcAft>
                        <a:buFontTx/>
                        <a:buChar char="-"/>
                      </a:pPr>
                      <a:r>
                        <a:rPr lang="ru-RU" sz="1600" b="1"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Организатор проведения заключите</a:t>
                      </a:r>
                      <a:r>
                        <a:rPr lang="ru-RU" sz="1600" baseline="0" dirty="0" smtClean="0">
                          <a:effectLst/>
                          <a:latin typeface="Arial" panose="020B0604020202020204" pitchFamily="34" charset="0"/>
                          <a:ea typeface="Times New Roman" panose="02020603050405020304" pitchFamily="18" charset="0"/>
                          <a:cs typeface="Arial" panose="020B0604020202020204" pitchFamily="34" charset="0"/>
                        </a:rPr>
                        <a:t>льного этапа Олимпиады, получение экспертного заключения ФОС</a:t>
                      </a:r>
                    </a:p>
                    <a:p>
                      <a:pPr marL="304165" indent="-285750">
                        <a:lnSpc>
                          <a:spcPts val="1600"/>
                        </a:lnSpc>
                        <a:spcBef>
                          <a:spcPts val="0"/>
                        </a:spcBef>
                        <a:spcAft>
                          <a:spcPts val="0"/>
                        </a:spcAft>
                        <a:buFontTx/>
                        <a:buChar char="-"/>
                      </a:pPr>
                      <a:r>
                        <a:rPr lang="ru-RU" sz="1600" baseline="0" dirty="0" smtClean="0">
                          <a:effectLst/>
                          <a:latin typeface="Arial" panose="020B0604020202020204" pitchFamily="34" charset="0"/>
                          <a:ea typeface="Times New Roman" panose="02020603050405020304" pitchFamily="18" charset="0"/>
                          <a:cs typeface="Arial" panose="020B0604020202020204" pitchFamily="34" charset="0"/>
                        </a:rPr>
                        <a:t>Мониторинг результатов выполнения заданий</a:t>
                      </a:r>
                    </a:p>
                    <a:p>
                      <a:pPr marL="304165" indent="-285750">
                        <a:lnSpc>
                          <a:spcPts val="1600"/>
                        </a:lnSpc>
                        <a:spcBef>
                          <a:spcPts val="0"/>
                        </a:spcBef>
                        <a:spcAft>
                          <a:spcPts val="0"/>
                        </a:spcAft>
                        <a:buFontTx/>
                        <a:buChar char="-"/>
                      </a:pPr>
                      <a:r>
                        <a:rPr lang="ru-RU" sz="1600" baseline="0" dirty="0" smtClean="0">
                          <a:effectLst/>
                          <a:latin typeface="Arial" panose="020B0604020202020204" pitchFamily="34" charset="0"/>
                          <a:ea typeface="Times New Roman" panose="02020603050405020304" pitchFamily="18" charset="0"/>
                          <a:cs typeface="Arial" panose="020B0604020202020204" pitchFamily="34" charset="0"/>
                        </a:rPr>
                        <a:t>Мониторинг удовлетворенности участников, членов жюри, работодателей содержанием и структурой ФОС</a:t>
                      </a:r>
                    </a:p>
                    <a:p>
                      <a:pPr marL="304165" indent="-285750">
                        <a:lnSpc>
                          <a:spcPts val="1600"/>
                        </a:lnSpc>
                        <a:spcBef>
                          <a:spcPts val="0"/>
                        </a:spcBef>
                        <a:spcAft>
                          <a:spcPts val="0"/>
                        </a:spcAft>
                        <a:buFontTx/>
                        <a:buChar char="-"/>
                      </a:pPr>
                      <a:r>
                        <a:rPr lang="ru-RU" sz="1600" baseline="0" dirty="0" smtClean="0">
                          <a:effectLst/>
                          <a:latin typeface="Arial" panose="020B0604020202020204" pitchFamily="34" charset="0"/>
                          <a:ea typeface="Times New Roman" panose="02020603050405020304" pitchFamily="18" charset="0"/>
                          <a:cs typeface="Arial" panose="020B0604020202020204" pitchFamily="34" charset="0"/>
                        </a:rPr>
                        <a:t>Анализ результатов проведения, подготовка отчета</a:t>
                      </a:r>
                    </a:p>
                    <a:p>
                      <a:pPr marL="304165" indent="-285750">
                        <a:lnSpc>
                          <a:spcPts val="1600"/>
                        </a:lnSpc>
                        <a:spcAft>
                          <a:spcPts val="0"/>
                        </a:spcAft>
                        <a:buFontTx/>
                        <a:buChar char="-"/>
                      </a:pP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46966" marR="46966" marT="0" marB="0"/>
                </a:tc>
                <a:extLst>
                  <a:ext uri="{0D108BD9-81ED-4DB2-BD59-A6C34878D82A}">
                    <a16:rowId xmlns="" xmlns:a16="http://schemas.microsoft.com/office/drawing/2014/main" val="3326080278"/>
                  </a:ext>
                </a:extLst>
              </a:tr>
              <a:tr h="3181822">
                <a:tc>
                  <a:txBody>
                    <a:bodyPr/>
                    <a:lstStyle/>
                    <a:p>
                      <a:pPr>
                        <a:lnSpc>
                          <a:spcPts val="1600"/>
                        </a:lnSpc>
                        <a:spcAft>
                          <a:spcPts val="0"/>
                        </a:spcAft>
                      </a:pPr>
                      <a:endParaRPr lang="ru-RU" sz="1600" dirty="0" smtClean="0">
                        <a:effectLst/>
                        <a:latin typeface="Arial" panose="020B0604020202020204" pitchFamily="34" charset="0"/>
                        <a:ea typeface="Times New Roman" panose="02020603050405020304" pitchFamily="18" charset="0"/>
                        <a:cs typeface="Arial" panose="020B0604020202020204" pitchFamily="34" charset="0"/>
                      </a:endParaRPr>
                    </a:p>
                    <a:p>
                      <a:pPr>
                        <a:lnSpc>
                          <a:spcPts val="1600"/>
                        </a:lnSpc>
                        <a:spcAft>
                          <a:spcPts val="0"/>
                        </a:spcAft>
                      </a:pPr>
                      <a:r>
                        <a:rPr lang="ru-RU" sz="1600" dirty="0" smtClean="0">
                          <a:effectLst/>
                          <a:latin typeface="Arial" panose="020B0604020202020204" pitchFamily="34" charset="0"/>
                          <a:ea typeface="Times New Roman" panose="02020603050405020304" pitchFamily="18" charset="0"/>
                          <a:cs typeface="Arial" panose="020B0604020202020204" pitchFamily="34" charset="0"/>
                        </a:rPr>
                        <a:t>УГС 09.00.00 Информатика и вычислительная техника</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46966" marR="46966" marT="0" marB="0"/>
                </a:tc>
                <a:tc>
                  <a:txBody>
                    <a:bodyPr/>
                    <a:lstStyle/>
                    <a:p>
                      <a:pPr marL="304165" marR="0" indent="-285750" algn="l" defTabSz="914400" rtl="0" eaLnBrk="1" fontAlgn="auto" latinLnBrk="0" hangingPunct="1">
                        <a:lnSpc>
                          <a:spcPts val="1600"/>
                        </a:lnSpc>
                        <a:spcBef>
                          <a:spcPts val="0"/>
                        </a:spcBef>
                        <a:spcAft>
                          <a:spcPts val="0"/>
                        </a:spcAft>
                        <a:buClrTx/>
                        <a:buSzTx/>
                        <a:buFontTx/>
                        <a:buChar char="-"/>
                        <a:tabLst/>
                        <a:defRPr/>
                      </a:pPr>
                      <a:endParaRPr lang="ru-RU" sz="1600" dirty="0" smtClean="0">
                        <a:effectLst/>
                        <a:latin typeface="Arial" panose="020B0604020202020204" pitchFamily="34" charset="0"/>
                        <a:ea typeface="Times New Roman" panose="02020603050405020304" pitchFamily="18" charset="0"/>
                        <a:cs typeface="Arial" panose="020B0604020202020204" pitchFamily="34" charset="0"/>
                      </a:endParaRPr>
                    </a:p>
                    <a:p>
                      <a:pPr marL="304165" marR="0" indent="-285750" algn="l" defTabSz="914400" rtl="0" eaLnBrk="1" fontAlgn="auto" latinLnBrk="0" hangingPunct="1">
                        <a:lnSpc>
                          <a:spcPts val="1600"/>
                        </a:lnSpc>
                        <a:spcBef>
                          <a:spcPts val="0"/>
                        </a:spcBef>
                        <a:spcAft>
                          <a:spcPts val="0"/>
                        </a:spcAft>
                        <a:buClrTx/>
                        <a:buSzTx/>
                        <a:buFontTx/>
                        <a:buChar char="-"/>
                        <a:tabLst/>
                        <a:defRPr/>
                      </a:pPr>
                      <a:r>
                        <a:rPr lang="ru-RU" sz="1600" dirty="0" smtClean="0">
                          <a:effectLst/>
                          <a:latin typeface="Arial" panose="020B0604020202020204" pitchFamily="34" charset="0"/>
                          <a:ea typeface="Times New Roman" panose="02020603050405020304" pitchFamily="18" charset="0"/>
                          <a:cs typeface="Arial" panose="020B0604020202020204" pitchFamily="34" charset="0"/>
                        </a:rPr>
                        <a:t>Изучение содержательной части ФОС</a:t>
                      </a:r>
                    </a:p>
                    <a:p>
                      <a:pPr>
                        <a:spcBef>
                          <a:spcPts val="0"/>
                        </a:spcBef>
                        <a:spcAft>
                          <a:spcPts val="0"/>
                        </a:spcAft>
                      </a:pPr>
                      <a:r>
                        <a:rPr lang="ru-RU" sz="1600" b="1" kern="12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1600" b="1" kern="12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ru-RU" sz="1600" b="1" kern="12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Внесение предложений по корректировке содержательной части заданий 1 уровня</a:t>
                      </a:r>
                      <a:endParaRPr lang="ru-RU" sz="1600" dirty="0" smtClean="0">
                        <a:effectLst/>
                        <a:latin typeface="Arial" panose="020B0604020202020204" pitchFamily="34" charset="0"/>
                        <a:ea typeface="Times New Roman" panose="02020603050405020304" pitchFamily="18" charset="0"/>
                        <a:cs typeface="Arial" panose="020B0604020202020204" pitchFamily="34" charset="0"/>
                      </a:endParaRPr>
                    </a:p>
                    <a:p>
                      <a:pPr marL="18415" marR="0" indent="0" algn="l" defTabSz="914400" rtl="0" eaLnBrk="1" fontAlgn="auto" latinLnBrk="0" hangingPunct="1">
                        <a:lnSpc>
                          <a:spcPts val="1600"/>
                        </a:lnSpc>
                        <a:spcBef>
                          <a:spcPts val="0"/>
                        </a:spcBef>
                        <a:spcAft>
                          <a:spcPts val="0"/>
                        </a:spcAft>
                        <a:buClrTx/>
                        <a:buSzTx/>
                        <a:buFontTx/>
                        <a:buNone/>
                        <a:tabLst/>
                        <a:defRPr/>
                      </a:pPr>
                      <a:r>
                        <a:rPr lang="ru-RU" sz="16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6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ru-RU" sz="1600" baseline="0" dirty="0" smtClean="0">
                          <a:effectLst/>
                          <a:latin typeface="Arial" panose="020B0604020202020204" pitchFamily="34" charset="0"/>
                          <a:ea typeface="Times New Roman" panose="02020603050405020304" pitchFamily="18" charset="0"/>
                          <a:cs typeface="Arial" panose="020B0604020202020204" pitchFamily="34" charset="0"/>
                        </a:rPr>
                        <a:t>Подготовка участника (призера)в соответствии с требованиями ФОС</a:t>
                      </a:r>
                    </a:p>
                    <a:p>
                      <a:pPr marL="18415">
                        <a:lnSpc>
                          <a:spcPts val="1600"/>
                        </a:lnSpc>
                        <a:spcAft>
                          <a:spcPts val="0"/>
                        </a:spcAft>
                      </a:pP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46966" marR="46966" marT="0" marB="0"/>
                </a:tc>
                <a:extLst>
                  <a:ext uri="{0D108BD9-81ED-4DB2-BD59-A6C34878D82A}">
                    <a16:rowId xmlns="" xmlns:a16="http://schemas.microsoft.com/office/drawing/2014/main" val="2463830540"/>
                  </a:ext>
                </a:extLst>
              </a:tr>
            </a:tbl>
          </a:graphicData>
        </a:graphic>
      </p:graphicFrame>
      <p:sp>
        <p:nvSpPr>
          <p:cNvPr id="4" name="Rectangle 2"/>
          <p:cNvSpPr>
            <a:spLocks noChangeArrowheads="1"/>
          </p:cNvSpPr>
          <p:nvPr/>
        </p:nvSpPr>
        <p:spPr bwMode="auto">
          <a:xfrm>
            <a:off x="206062" y="400692"/>
            <a:ext cx="7508383" cy="4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000" b="1" dirty="0" smtClean="0">
                <a:solidFill>
                  <a:srgbClr val="0070C0"/>
                </a:solidFill>
                <a:latin typeface="Times New Roman" panose="02020603050405020304" pitchFamily="18" charset="0"/>
                <a:cs typeface="Times New Roman" panose="02020603050405020304" pitchFamily="18" charset="0"/>
              </a:rPr>
              <a:t>УРТК им. А.С. Попова  принял участие в апробации ФОС</a:t>
            </a:r>
          </a:p>
          <a:p>
            <a:pPr algn="ctr" eaLnBrk="1" hangingPunct="1"/>
            <a:r>
              <a:rPr lang="ru-RU" altLang="ru-RU" sz="2000" b="1" dirty="0" smtClean="0">
                <a:solidFill>
                  <a:srgbClr val="0070C0"/>
                </a:solidFill>
                <a:latin typeface="Times New Roman" panose="02020603050405020304" pitchFamily="18" charset="0"/>
                <a:cs typeface="Times New Roman" panose="02020603050405020304" pitchFamily="18" charset="0"/>
              </a:rPr>
              <a:t>в 2017 г  по двум УГС </a:t>
            </a:r>
            <a:endParaRPr lang="ru-RU" altLang="ru-RU" sz="20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26295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5803" y="135997"/>
            <a:ext cx="8457408" cy="4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000" b="1" dirty="0">
                <a:solidFill>
                  <a:schemeClr val="accent1">
                    <a:lumMod val="75000"/>
                  </a:schemeClr>
                </a:solidFill>
                <a:latin typeface="Times New Roman" panose="02020603050405020304" pitchFamily="18" charset="0"/>
                <a:cs typeface="Times New Roman" panose="02020603050405020304" pitchFamily="18" charset="0"/>
              </a:rPr>
              <a:t>Рекомендации и предложения</a:t>
            </a:r>
          </a:p>
        </p:txBody>
      </p:sp>
      <p:sp>
        <p:nvSpPr>
          <p:cNvPr id="5" name="Прямоугольник 4"/>
          <p:cNvSpPr/>
          <p:nvPr/>
        </p:nvSpPr>
        <p:spPr>
          <a:xfrm>
            <a:off x="154476" y="646771"/>
            <a:ext cx="8989523" cy="5509200"/>
          </a:xfrm>
          <a:prstGeom prst="rect">
            <a:avLst/>
          </a:prstGeom>
        </p:spPr>
        <p:txBody>
          <a:bodyPr wrap="square">
            <a:spAutoFit/>
          </a:bodyPr>
          <a:lstStyle/>
          <a:p>
            <a:pPr algn="just"/>
            <a:r>
              <a:rPr lang="ru-RU" sz="2200" b="1" dirty="0" smtClean="0">
                <a:latin typeface="Times New Roman" panose="02020603050405020304" pitchFamily="18" charset="0"/>
                <a:cs typeface="Times New Roman" panose="02020603050405020304" pitchFamily="18" charset="0"/>
              </a:rPr>
              <a:t>7.</a:t>
            </a:r>
            <a:r>
              <a:rPr lang="en-US" sz="2200" b="1" dirty="0" smtClean="0">
                <a:latin typeface="Times New Roman" panose="02020603050405020304" pitchFamily="18" charset="0"/>
                <a:cs typeface="Times New Roman" panose="02020603050405020304" pitchFamily="18" charset="0"/>
              </a:rPr>
              <a:t> </a:t>
            </a:r>
            <a:r>
              <a:rPr lang="ru-RU" sz="2200" b="1" dirty="0" smtClean="0">
                <a:latin typeface="Times New Roman" panose="02020603050405020304" pitchFamily="18" charset="0"/>
                <a:cs typeface="Times New Roman" panose="02020603050405020304" pitchFamily="18" charset="0"/>
              </a:rPr>
              <a:t>При </a:t>
            </a:r>
            <a:r>
              <a:rPr lang="ru-RU" sz="2200" b="1" dirty="0">
                <a:latin typeface="Times New Roman" panose="02020603050405020304" pitchFamily="18" charset="0"/>
                <a:cs typeface="Times New Roman" panose="02020603050405020304" pitchFamily="18" charset="0"/>
              </a:rPr>
              <a:t>разработке ФОС рекомендуется интегрировать задание по переводу профессионального текста и оценку его выполнения с профессиональным практическим заданием II </a:t>
            </a:r>
            <a:r>
              <a:rPr lang="ru-RU" sz="2200" b="1" dirty="0" smtClean="0">
                <a:latin typeface="Times New Roman" panose="02020603050405020304" pitchFamily="18" charset="0"/>
                <a:cs typeface="Times New Roman" panose="02020603050405020304" pitchFamily="18" charset="0"/>
              </a:rPr>
              <a:t>уровня:</a:t>
            </a:r>
          </a:p>
          <a:p>
            <a:pPr algn="just"/>
            <a:r>
              <a:rPr lang="ru-RU" sz="2200" b="1" dirty="0" smtClean="0">
                <a:solidFill>
                  <a:schemeClr val="accent1">
                    <a:lumMod val="75000"/>
                  </a:schemeClr>
                </a:solidFill>
                <a:latin typeface="Times New Roman" panose="02020603050405020304" pitchFamily="18" charset="0"/>
                <a:cs typeface="Times New Roman" panose="02020603050405020304" pitchFamily="18" charset="0"/>
              </a:rPr>
              <a:t>Например, фрагмент </a:t>
            </a:r>
            <a:r>
              <a:rPr lang="ru-RU" sz="2200" b="1" dirty="0">
                <a:solidFill>
                  <a:schemeClr val="accent1">
                    <a:lumMod val="75000"/>
                  </a:schemeClr>
                </a:solidFill>
                <a:latin typeface="Times New Roman" panose="02020603050405020304" pitchFamily="18" charset="0"/>
                <a:cs typeface="Times New Roman" panose="02020603050405020304" pitchFamily="18" charset="0"/>
              </a:rPr>
              <a:t>описания </a:t>
            </a:r>
            <a:r>
              <a:rPr lang="ru-RU" sz="2200" b="1" dirty="0" smtClean="0">
                <a:solidFill>
                  <a:schemeClr val="accent1">
                    <a:lumMod val="75000"/>
                  </a:schemeClr>
                </a:solidFill>
                <a:latin typeface="Times New Roman" panose="02020603050405020304" pitchFamily="18" charset="0"/>
                <a:cs typeface="Times New Roman" panose="02020603050405020304" pitchFamily="18" charset="0"/>
              </a:rPr>
              <a:t>микросхемы, выдаваемый </a:t>
            </a:r>
            <a:r>
              <a:rPr lang="ru-RU" sz="2200" b="1" dirty="0">
                <a:solidFill>
                  <a:schemeClr val="accent1">
                    <a:lumMod val="75000"/>
                  </a:schemeClr>
                </a:solidFill>
                <a:latin typeface="Times New Roman" panose="02020603050405020304" pitchFamily="18" charset="0"/>
                <a:cs typeface="Times New Roman" panose="02020603050405020304" pitchFamily="18" charset="0"/>
              </a:rPr>
              <a:t>участнику для выполнения профессионального </a:t>
            </a:r>
            <a:r>
              <a:rPr lang="ru-RU" sz="2200" b="1" dirty="0" smtClean="0">
                <a:solidFill>
                  <a:schemeClr val="accent1">
                    <a:lumMod val="75000"/>
                  </a:schemeClr>
                </a:solidFill>
                <a:latin typeface="Times New Roman" panose="02020603050405020304" pitchFamily="18" charset="0"/>
                <a:cs typeface="Times New Roman" panose="02020603050405020304" pitchFamily="18" charset="0"/>
              </a:rPr>
              <a:t>задания:</a:t>
            </a:r>
            <a:endParaRPr lang="ru-RU" sz="2200" b="1"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2200" b="1" dirty="0" smtClean="0">
                <a:latin typeface="Times New Roman" panose="02020603050405020304" pitchFamily="18" charset="0"/>
                <a:cs typeface="Times New Roman" panose="02020603050405020304" pitchFamily="18" charset="0"/>
              </a:rPr>
              <a:t>Features</a:t>
            </a:r>
            <a:endParaRPr lang="en-US" sz="2200" b="1" dirty="0">
              <a:latin typeface="Times New Roman" panose="02020603050405020304" pitchFamily="18" charset="0"/>
              <a:cs typeface="Times New Roman" panose="02020603050405020304" pitchFamily="18" charset="0"/>
            </a:endParaRPr>
          </a:p>
          <a:p>
            <a:pPr algn="just"/>
            <a:r>
              <a:rPr lang="en-US" sz="2200" b="1" dirty="0">
                <a:latin typeface="Times New Roman" panose="02020603050405020304" pitchFamily="18" charset="0"/>
                <a:cs typeface="Times New Roman" panose="02020603050405020304" pitchFamily="18" charset="0"/>
              </a:rPr>
              <a:t>• Utilizes the AVR® RISC Architecture</a:t>
            </a:r>
          </a:p>
          <a:p>
            <a:pPr algn="just"/>
            <a:r>
              <a:rPr lang="en-US" sz="2200" b="1" dirty="0">
                <a:latin typeface="Times New Roman" panose="02020603050405020304" pitchFamily="18" charset="0"/>
                <a:cs typeface="Times New Roman" panose="02020603050405020304" pitchFamily="18" charset="0"/>
              </a:rPr>
              <a:t>• AVR – High-performance and Low-power RISC Architecture</a:t>
            </a:r>
          </a:p>
          <a:p>
            <a:pPr algn="just"/>
            <a:r>
              <a:rPr lang="en-US" sz="2200" b="1" dirty="0">
                <a:latin typeface="Times New Roman" panose="02020603050405020304" pitchFamily="18" charset="0"/>
                <a:cs typeface="Times New Roman" panose="02020603050405020304" pitchFamily="18" charset="0"/>
              </a:rPr>
              <a:t>– 120 Powerful Instructions – Most Single Clock Cycle Execution</a:t>
            </a:r>
          </a:p>
          <a:p>
            <a:pPr algn="just"/>
            <a:r>
              <a:rPr lang="en-US" sz="2200" b="1" dirty="0">
                <a:latin typeface="Times New Roman" panose="02020603050405020304" pitchFamily="18" charset="0"/>
                <a:cs typeface="Times New Roman" panose="02020603050405020304" pitchFamily="18" charset="0"/>
              </a:rPr>
              <a:t>– 32 x 8 General Purpose Working Registers</a:t>
            </a:r>
          </a:p>
          <a:p>
            <a:pPr algn="just"/>
            <a:r>
              <a:rPr lang="en-US" sz="2200" b="1" dirty="0">
                <a:latin typeface="Times New Roman" panose="02020603050405020304" pitchFamily="18" charset="0"/>
                <a:cs typeface="Times New Roman" panose="02020603050405020304" pitchFamily="18" charset="0"/>
              </a:rPr>
              <a:t>– Fully Static Operation</a:t>
            </a:r>
          </a:p>
          <a:p>
            <a:pPr algn="just"/>
            <a:r>
              <a:rPr lang="en-US" sz="2200" b="1" dirty="0">
                <a:latin typeface="Times New Roman" panose="02020603050405020304" pitchFamily="18" charset="0"/>
                <a:cs typeface="Times New Roman" panose="02020603050405020304" pitchFamily="18" charset="0"/>
              </a:rPr>
              <a:t>• Data and Non-volatile Program and Data Memories</a:t>
            </a:r>
          </a:p>
          <a:p>
            <a:pPr algn="just"/>
            <a:r>
              <a:rPr lang="en-US" sz="2200" b="1" dirty="0">
                <a:latin typeface="Times New Roman" panose="02020603050405020304" pitchFamily="18" charset="0"/>
                <a:cs typeface="Times New Roman" panose="02020603050405020304" pitchFamily="18" charset="0"/>
              </a:rPr>
              <a:t>– 2K Bytes of In-System Self Programmable Flash</a:t>
            </a:r>
          </a:p>
          <a:p>
            <a:pPr algn="just"/>
            <a:r>
              <a:rPr lang="en-US" sz="2200" b="1" dirty="0">
                <a:latin typeface="Times New Roman" panose="02020603050405020304" pitchFamily="18" charset="0"/>
                <a:cs typeface="Times New Roman" panose="02020603050405020304" pitchFamily="18" charset="0"/>
              </a:rPr>
              <a:t>Endurance 10,000 Write/Erase Cycles</a:t>
            </a:r>
          </a:p>
          <a:p>
            <a:pPr algn="just"/>
            <a:r>
              <a:rPr lang="en-US" sz="2200" b="1" dirty="0">
                <a:latin typeface="Times New Roman" panose="02020603050405020304" pitchFamily="18" charset="0"/>
                <a:cs typeface="Times New Roman" panose="02020603050405020304" pitchFamily="18" charset="0"/>
              </a:rPr>
              <a:t>– 128 Bytes In-System Programmable EEPROM</a:t>
            </a:r>
          </a:p>
          <a:p>
            <a:pPr algn="just"/>
            <a:r>
              <a:rPr lang="en-US" sz="2200" b="1" dirty="0">
                <a:latin typeface="Times New Roman" panose="02020603050405020304" pitchFamily="18" charset="0"/>
                <a:cs typeface="Times New Roman" panose="02020603050405020304" pitchFamily="18" charset="0"/>
              </a:rPr>
              <a:t>Endurance: 100,000 Write/Erase </a:t>
            </a:r>
            <a:r>
              <a:rPr lang="en-US" sz="2200" b="1" dirty="0" smtClean="0">
                <a:latin typeface="Times New Roman" panose="02020603050405020304" pitchFamily="18" charset="0"/>
                <a:cs typeface="Times New Roman" panose="02020603050405020304" pitchFamily="18" charset="0"/>
              </a:rPr>
              <a:t>Cycles</a:t>
            </a:r>
            <a:endParaRPr lang="ru-RU" sz="22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11185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5803" y="135997"/>
            <a:ext cx="8457408" cy="4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000" b="1" dirty="0">
                <a:solidFill>
                  <a:schemeClr val="accent1">
                    <a:lumMod val="75000"/>
                  </a:schemeClr>
                </a:solidFill>
                <a:latin typeface="Times New Roman" panose="02020603050405020304" pitchFamily="18" charset="0"/>
                <a:cs typeface="Times New Roman" panose="02020603050405020304" pitchFamily="18" charset="0"/>
              </a:rPr>
              <a:t>Рекомендации и предложения</a:t>
            </a:r>
          </a:p>
        </p:txBody>
      </p:sp>
      <p:sp>
        <p:nvSpPr>
          <p:cNvPr id="5" name="Прямоугольник 4"/>
          <p:cNvSpPr/>
          <p:nvPr/>
        </p:nvSpPr>
        <p:spPr>
          <a:xfrm>
            <a:off x="154476" y="646771"/>
            <a:ext cx="8989523" cy="430887"/>
          </a:xfrm>
          <a:prstGeom prst="rect">
            <a:avLst/>
          </a:prstGeom>
        </p:spPr>
        <p:txBody>
          <a:bodyPr wrap="square">
            <a:spAutoFit/>
          </a:bodyPr>
          <a:lstStyle/>
          <a:p>
            <a:pPr algn="just"/>
            <a:r>
              <a:rPr lang="ru-RU" sz="2200" b="1" dirty="0">
                <a:latin typeface="Times New Roman" panose="02020603050405020304" pitchFamily="18" charset="0"/>
                <a:cs typeface="Times New Roman" panose="02020603050405020304" pitchFamily="18" charset="0"/>
              </a:rPr>
              <a:t>8</a:t>
            </a:r>
            <a:r>
              <a:rPr lang="ru-RU" sz="2000" b="1" dirty="0" smtClean="0">
                <a:latin typeface="Times New Roman" panose="02020603050405020304" pitchFamily="18" charset="0"/>
                <a:cs typeface="Times New Roman" panose="02020603050405020304" pitchFamily="18" charset="0"/>
              </a:rPr>
              <a:t>.</a:t>
            </a:r>
            <a:r>
              <a:rPr lang="en-US" sz="2000" b="1" dirty="0" smtClean="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Общая </a:t>
            </a:r>
            <a:r>
              <a:rPr lang="ru-RU" sz="2200" b="1" dirty="0">
                <a:latin typeface="Times New Roman" panose="02020603050405020304" pitchFamily="18" charset="0"/>
                <a:cs typeface="Times New Roman" panose="02020603050405020304" pitchFamily="18" charset="0"/>
              </a:rPr>
              <a:t>и</a:t>
            </a:r>
            <a:r>
              <a:rPr lang="ru-RU" sz="2200" b="1" dirty="0" smtClean="0">
                <a:latin typeface="Times New Roman" panose="02020603050405020304" pitchFamily="18" charset="0"/>
                <a:cs typeface="Times New Roman" panose="02020603050405020304" pitchFamily="18" charset="0"/>
              </a:rPr>
              <a:t> в</a:t>
            </a:r>
            <a:r>
              <a:rPr lang="ru-RU" sz="2000" b="1" dirty="0" smtClean="0">
                <a:solidFill>
                  <a:prstClr val="black"/>
                </a:solidFill>
                <a:latin typeface="Times New Roman" panose="02020603050405020304" pitchFamily="18" charset="0"/>
                <a:cs typeface="Times New Roman" panose="02020603050405020304" pitchFamily="18" charset="0"/>
              </a:rPr>
              <a:t>ариативная части </a:t>
            </a:r>
            <a:r>
              <a:rPr lang="ru-RU" sz="2000" b="1" dirty="0">
                <a:solidFill>
                  <a:prstClr val="black"/>
                </a:solidFill>
                <a:latin typeface="Times New Roman" panose="02020603050405020304" pitchFamily="18" charset="0"/>
                <a:cs typeface="Times New Roman" panose="02020603050405020304" pitchFamily="18" charset="0"/>
              </a:rPr>
              <a:t>должна быть внутри УГС, а не между УГС. </a:t>
            </a:r>
            <a:endParaRPr lang="ru-RU" sz="2200" b="1" dirty="0" smtClean="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369" y="1283677"/>
            <a:ext cx="8001000" cy="5334000"/>
          </a:xfrm>
          <a:prstGeom prst="rect">
            <a:avLst/>
          </a:prstGeom>
        </p:spPr>
      </p:pic>
    </p:spTree>
    <p:extLst>
      <p:ext uri="{BB962C8B-B14F-4D97-AF65-F5344CB8AC3E}">
        <p14:creationId xmlns:p14="http://schemas.microsoft.com/office/powerpoint/2010/main" val="6581964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5803" y="1"/>
            <a:ext cx="8457408" cy="52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000" b="1" dirty="0" smtClean="0">
                <a:solidFill>
                  <a:schemeClr val="accent1">
                    <a:lumMod val="75000"/>
                  </a:schemeClr>
                </a:solidFill>
                <a:latin typeface="Times New Roman" panose="02020603050405020304" pitchFamily="18" charset="0"/>
                <a:cs typeface="Times New Roman" panose="02020603050405020304" pitchFamily="18" charset="0"/>
              </a:rPr>
              <a:t>Вывод</a:t>
            </a:r>
          </a:p>
          <a:p>
            <a:pPr algn="ctr" eaLnBrk="1" hangingPunct="1"/>
            <a:endParaRPr lang="ru-RU" altLang="ru-RU" sz="1600" dirty="0">
              <a:solidFill>
                <a:srgbClr val="44546A"/>
              </a:solidFill>
            </a:endParaRPr>
          </a:p>
        </p:txBody>
      </p:sp>
      <p:sp>
        <p:nvSpPr>
          <p:cNvPr id="2" name="Прямоугольник 1"/>
          <p:cNvSpPr/>
          <p:nvPr/>
        </p:nvSpPr>
        <p:spPr>
          <a:xfrm>
            <a:off x="200722" y="457201"/>
            <a:ext cx="8943278" cy="2215991"/>
          </a:xfrm>
          <a:prstGeom prst="rect">
            <a:avLst/>
          </a:prstGeom>
        </p:spPr>
        <p:txBody>
          <a:bodyPr wrap="square">
            <a:spAutoFit/>
          </a:bodyPr>
          <a:lstStyle/>
          <a:p>
            <a:pPr indent="450215" algn="just">
              <a:lnSpc>
                <a:spcPct val="115000"/>
              </a:lnSpc>
              <a:spcAft>
                <a:spcPts val="1000"/>
              </a:spcAft>
            </a:pPr>
            <a:r>
              <a:rPr lang="ru-RU" sz="2400" b="1" dirty="0">
                <a:solidFill>
                  <a:prstClr val="black"/>
                </a:solidFill>
                <a:latin typeface="Times New Roman" panose="02020603050405020304" pitchFamily="18" charset="0"/>
                <a:cs typeface="Times New Roman" panose="02020603050405020304" pitchFamily="18" charset="0"/>
              </a:rPr>
              <a:t>Апробация разработанного </a:t>
            </a:r>
            <a:r>
              <a:rPr lang="ru-RU" sz="2400" b="1" dirty="0" smtClean="0">
                <a:solidFill>
                  <a:prstClr val="black"/>
                </a:solidFill>
                <a:latin typeface="Times New Roman" panose="02020603050405020304" pitchFamily="18" charset="0"/>
                <a:cs typeface="Times New Roman" panose="02020603050405020304" pitchFamily="18" charset="0"/>
              </a:rPr>
              <a:t>ФОС </a:t>
            </a:r>
            <a:r>
              <a:rPr lang="ru-RU" sz="2400" b="1" dirty="0">
                <a:solidFill>
                  <a:prstClr val="black"/>
                </a:solidFill>
                <a:latin typeface="Times New Roman" panose="02020603050405020304" pitchFamily="18" charset="0"/>
                <a:cs typeface="Times New Roman" panose="02020603050405020304" pitchFamily="18" charset="0"/>
              </a:rPr>
              <a:t>заключительного этапа Всероссийской олимпиады по УГС СПО 11.00.00 и анализ ФОС по УГС </a:t>
            </a:r>
            <a:r>
              <a:rPr lang="ru-RU" sz="2400" b="1" dirty="0" smtClean="0">
                <a:solidFill>
                  <a:prstClr val="black"/>
                </a:solidFill>
                <a:latin typeface="Times New Roman" panose="02020603050405020304" pitchFamily="18" charset="0"/>
                <a:cs typeface="Times New Roman" panose="02020603050405020304" pitchFamily="18" charset="0"/>
              </a:rPr>
              <a:t>СПО 09.00.00 </a:t>
            </a:r>
            <a:r>
              <a:rPr lang="ru-RU" sz="2400" b="1" dirty="0">
                <a:solidFill>
                  <a:prstClr val="black"/>
                </a:solidFill>
                <a:latin typeface="Times New Roman" panose="02020603050405020304" pitchFamily="18" charset="0"/>
                <a:cs typeface="Times New Roman" panose="02020603050405020304" pitchFamily="18" charset="0"/>
              </a:rPr>
              <a:t>по предложенной методике показали необходимость внесения изменений в методику разработки </a:t>
            </a:r>
            <a:r>
              <a:rPr lang="ru-RU" sz="2400" b="1" dirty="0" smtClean="0">
                <a:solidFill>
                  <a:prstClr val="black"/>
                </a:solidFill>
                <a:latin typeface="Times New Roman" panose="02020603050405020304" pitchFamily="18" charset="0"/>
                <a:cs typeface="Times New Roman" panose="02020603050405020304" pitchFamily="18" charset="0"/>
              </a:rPr>
              <a:t>ФОС</a:t>
            </a:r>
            <a:endParaRPr lang="ru-RU" sz="2400" dirty="0">
              <a:solidFill>
                <a:prstClr val="black"/>
              </a:solidFill>
            </a:endParaRPr>
          </a:p>
        </p:txBody>
      </p:sp>
      <p:pic>
        <p:nvPicPr>
          <p:cNvPr id="6" name="Рисунок 5"/>
          <p:cNvPicPr>
            <a:picLocks noChangeAspect="1"/>
          </p:cNvPicPr>
          <p:nvPr/>
        </p:nvPicPr>
        <p:blipFill>
          <a:blip r:embed="rId2"/>
          <a:stretch>
            <a:fillRect/>
          </a:stretch>
        </p:blipFill>
        <p:spPr>
          <a:xfrm>
            <a:off x="1625389" y="2749721"/>
            <a:ext cx="6376086" cy="3892669"/>
          </a:xfrm>
          <a:prstGeom prst="rect">
            <a:avLst/>
          </a:prstGeom>
        </p:spPr>
      </p:pic>
    </p:spTree>
    <p:extLst>
      <p:ext uri="{BB962C8B-B14F-4D97-AF65-F5344CB8AC3E}">
        <p14:creationId xmlns:p14="http://schemas.microsoft.com/office/powerpoint/2010/main" val="438678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104612" y="352566"/>
            <a:ext cx="6998342" cy="4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sz="2000" b="1" dirty="0">
                <a:solidFill>
                  <a:schemeClr val="accent1">
                    <a:lumMod val="75000"/>
                  </a:schemeClr>
                </a:solidFill>
                <a:latin typeface="Times New Roman" panose="02020603050405020304" pitchFamily="18" charset="0"/>
                <a:cs typeface="Times New Roman" panose="02020603050405020304" pitchFamily="18" charset="0"/>
              </a:rPr>
              <a:t>Характеристика участников апробации ФОС по УГС 11.00.00</a:t>
            </a:r>
            <a:endParaRPr lang="ru-RU" altLang="ru-RU" sz="2000" b="1" dirty="0">
              <a:solidFill>
                <a:schemeClr val="accent1">
                  <a:lumMod val="75000"/>
                </a:schemeClr>
              </a:solidFill>
              <a:latin typeface="Times New Roman" panose="02020603050405020304" pitchFamily="18" charset="0"/>
              <a:cs typeface="Times New Roman" panose="02020603050405020304" pitchFamily="18" charset="0"/>
            </a:endParaRPr>
          </a:p>
        </p:txBody>
      </p:sp>
      <p:graphicFrame>
        <p:nvGraphicFramePr>
          <p:cNvPr id="3" name="Объект 2"/>
          <p:cNvGraphicFramePr>
            <a:graphicFrameLocks noGrp="1"/>
          </p:cNvGraphicFramePr>
          <p:nvPr>
            <p:ph idx="1"/>
            <p:extLst>
              <p:ext uri="{D42A27DB-BD31-4B8C-83A1-F6EECF244321}">
                <p14:modId xmlns:p14="http://schemas.microsoft.com/office/powerpoint/2010/main" val="2067344272"/>
              </p:ext>
            </p:extLst>
          </p:nvPr>
        </p:nvGraphicFramePr>
        <p:xfrm>
          <a:off x="684380" y="832994"/>
          <a:ext cx="8175624" cy="3117690"/>
        </p:xfrm>
        <a:graphic>
          <a:graphicData uri="http://schemas.openxmlformats.org/drawingml/2006/table">
            <a:tbl>
              <a:tblPr firstRow="1" bandRow="1">
                <a:tableStyleId>{5C22544A-7EE6-4342-B048-85BDC9FD1C3A}</a:tableStyleId>
              </a:tblPr>
              <a:tblGrid>
                <a:gridCol w="4373652"/>
                <a:gridCol w="1869990"/>
                <a:gridCol w="1931982"/>
              </a:tblGrid>
              <a:tr h="593668">
                <a:tc>
                  <a:txBody>
                    <a:bodyPr/>
                    <a:lstStyle/>
                    <a:p>
                      <a:r>
                        <a:rPr lang="ru-RU" dirty="0" smtClean="0"/>
                        <a:t>Участники олимпиады</a:t>
                      </a:r>
                      <a:endParaRPr lang="ru-RU" dirty="0"/>
                    </a:p>
                  </a:txBody>
                  <a:tcPr anchor="ctr"/>
                </a:tc>
                <a:tc>
                  <a:txBody>
                    <a:bodyPr/>
                    <a:lstStyle/>
                    <a:p>
                      <a:pPr algn="ctr"/>
                      <a:r>
                        <a:rPr lang="ru-RU" dirty="0" smtClean="0"/>
                        <a:t>32 чел.</a:t>
                      </a:r>
                      <a:endParaRPr lang="ru-RU" dirty="0"/>
                    </a:p>
                  </a:txBody>
                  <a:tcPr anchor="ctr"/>
                </a:tc>
                <a:tc>
                  <a:txBody>
                    <a:bodyPr/>
                    <a:lstStyle/>
                    <a:p>
                      <a:pPr algn="ctr"/>
                      <a:r>
                        <a:rPr lang="ru-RU" dirty="0" smtClean="0"/>
                        <a:t>47%</a:t>
                      </a:r>
                      <a:endParaRPr lang="ru-RU" dirty="0"/>
                    </a:p>
                  </a:txBody>
                  <a:tcPr anchor="ctr"/>
                </a:tc>
              </a:tr>
              <a:tr h="339239">
                <a:tc>
                  <a:txBody>
                    <a:bodyPr/>
                    <a:lstStyle/>
                    <a:p>
                      <a:r>
                        <a:rPr lang="ru-RU" b="1" dirty="0" smtClean="0">
                          <a:latin typeface="Times New Roman" panose="02020603050405020304" pitchFamily="18" charset="0"/>
                          <a:cs typeface="Times New Roman" panose="02020603050405020304" pitchFamily="18" charset="0"/>
                        </a:rPr>
                        <a:t>Члены жюри</a:t>
                      </a:r>
                      <a:endParaRPr lang="ru-RU" b="1" dirty="0">
                        <a:latin typeface="Times New Roman" panose="02020603050405020304" pitchFamily="18" charset="0"/>
                        <a:cs typeface="Times New Roman" panose="02020603050405020304" pitchFamily="18" charset="0"/>
                      </a:endParaRPr>
                    </a:p>
                  </a:txBody>
                  <a:tcPr anchor="ctr"/>
                </a:tc>
                <a:tc>
                  <a:txBody>
                    <a:bodyPr/>
                    <a:lstStyle/>
                    <a:p>
                      <a:pPr algn="ctr"/>
                      <a:r>
                        <a:rPr lang="ru-RU" b="1" dirty="0" smtClean="0">
                          <a:latin typeface="Times New Roman" panose="02020603050405020304" pitchFamily="18" charset="0"/>
                          <a:cs typeface="Times New Roman" panose="02020603050405020304" pitchFamily="18" charset="0"/>
                        </a:rPr>
                        <a:t>13 чел.</a:t>
                      </a:r>
                      <a:endParaRPr lang="ru-RU" b="1" dirty="0">
                        <a:latin typeface="Times New Roman" panose="02020603050405020304" pitchFamily="18" charset="0"/>
                        <a:cs typeface="Times New Roman" panose="02020603050405020304" pitchFamily="18" charset="0"/>
                      </a:endParaRPr>
                    </a:p>
                  </a:txBody>
                  <a:tcPr anchor="ctr"/>
                </a:tc>
                <a:tc>
                  <a:txBody>
                    <a:bodyPr/>
                    <a:lstStyle/>
                    <a:p>
                      <a:pPr algn="ctr"/>
                      <a:r>
                        <a:rPr lang="ru-RU" b="1" dirty="0" smtClean="0">
                          <a:latin typeface="Times New Roman" panose="02020603050405020304" pitchFamily="18" charset="0"/>
                          <a:cs typeface="Times New Roman" panose="02020603050405020304" pitchFamily="18" charset="0"/>
                        </a:rPr>
                        <a:t>19%</a:t>
                      </a:r>
                      <a:endParaRPr lang="ru-RU" b="1" dirty="0">
                        <a:latin typeface="Times New Roman" panose="02020603050405020304" pitchFamily="18" charset="0"/>
                        <a:cs typeface="Times New Roman" panose="02020603050405020304" pitchFamily="18" charset="0"/>
                      </a:endParaRPr>
                    </a:p>
                  </a:txBody>
                  <a:tcPr anchor="ctr"/>
                </a:tc>
              </a:tr>
              <a:tr h="339239">
                <a:tc>
                  <a:txBody>
                    <a:bodyPr/>
                    <a:lstStyle/>
                    <a:p>
                      <a:r>
                        <a:rPr lang="ru-RU" b="1" dirty="0" smtClean="0">
                          <a:latin typeface="Times New Roman" panose="02020603050405020304" pitchFamily="18" charset="0"/>
                          <a:cs typeface="Times New Roman" panose="02020603050405020304" pitchFamily="18" charset="0"/>
                        </a:rPr>
                        <a:t>Представители работодателей</a:t>
                      </a:r>
                      <a:endParaRPr lang="ru-RU" b="1" dirty="0">
                        <a:latin typeface="Times New Roman" panose="02020603050405020304" pitchFamily="18" charset="0"/>
                        <a:cs typeface="Times New Roman" panose="02020603050405020304" pitchFamily="18" charset="0"/>
                      </a:endParaRPr>
                    </a:p>
                  </a:txBody>
                  <a:tcPr anchor="ctr"/>
                </a:tc>
                <a:tc>
                  <a:txBody>
                    <a:bodyPr/>
                    <a:lstStyle/>
                    <a:p>
                      <a:pPr algn="ctr"/>
                      <a:r>
                        <a:rPr lang="ru-RU" b="1" dirty="0" smtClean="0">
                          <a:latin typeface="Times New Roman" panose="02020603050405020304" pitchFamily="18" charset="0"/>
                          <a:cs typeface="Times New Roman" panose="02020603050405020304" pitchFamily="18" charset="0"/>
                        </a:rPr>
                        <a:t>7 чел.</a:t>
                      </a:r>
                      <a:endParaRPr lang="ru-RU" b="1" dirty="0">
                        <a:latin typeface="Times New Roman" panose="02020603050405020304" pitchFamily="18" charset="0"/>
                        <a:cs typeface="Times New Roman" panose="02020603050405020304" pitchFamily="18" charset="0"/>
                      </a:endParaRPr>
                    </a:p>
                  </a:txBody>
                  <a:tcPr anchor="ctr"/>
                </a:tc>
                <a:tc>
                  <a:txBody>
                    <a:bodyPr/>
                    <a:lstStyle/>
                    <a:p>
                      <a:pPr algn="ctr"/>
                      <a:r>
                        <a:rPr lang="ru-RU" b="1" dirty="0" smtClean="0">
                          <a:latin typeface="Times New Roman" panose="02020603050405020304" pitchFamily="18" charset="0"/>
                          <a:cs typeface="Times New Roman" panose="02020603050405020304" pitchFamily="18" charset="0"/>
                        </a:rPr>
                        <a:t>11%</a:t>
                      </a:r>
                      <a:endParaRPr lang="ru-RU" b="1" dirty="0">
                        <a:latin typeface="Times New Roman" panose="02020603050405020304" pitchFamily="18" charset="0"/>
                        <a:cs typeface="Times New Roman" panose="02020603050405020304" pitchFamily="18" charset="0"/>
                      </a:endParaRPr>
                    </a:p>
                  </a:txBody>
                  <a:tcPr anchor="ctr"/>
                </a:tc>
              </a:tr>
              <a:tr h="339239">
                <a:tc>
                  <a:txBody>
                    <a:bodyPr/>
                    <a:lstStyle/>
                    <a:p>
                      <a:r>
                        <a:rPr lang="ru-RU" b="1" dirty="0" smtClean="0">
                          <a:latin typeface="Times New Roman" panose="02020603050405020304" pitchFamily="18" charset="0"/>
                          <a:cs typeface="Times New Roman" panose="02020603050405020304" pitchFamily="18" charset="0"/>
                        </a:rPr>
                        <a:t>Организационный комитет</a:t>
                      </a:r>
                      <a:endParaRPr lang="ru-RU" b="1" dirty="0">
                        <a:latin typeface="Times New Roman" panose="02020603050405020304" pitchFamily="18" charset="0"/>
                        <a:cs typeface="Times New Roman" panose="02020603050405020304" pitchFamily="18" charset="0"/>
                      </a:endParaRPr>
                    </a:p>
                  </a:txBody>
                  <a:tcPr anchor="ctr"/>
                </a:tc>
                <a:tc>
                  <a:txBody>
                    <a:bodyPr/>
                    <a:lstStyle/>
                    <a:p>
                      <a:pPr algn="ctr"/>
                      <a:r>
                        <a:rPr lang="ru-RU" b="1" dirty="0" smtClean="0">
                          <a:latin typeface="Times New Roman" panose="02020603050405020304" pitchFamily="18" charset="0"/>
                          <a:cs typeface="Times New Roman" panose="02020603050405020304" pitchFamily="18" charset="0"/>
                        </a:rPr>
                        <a:t>6 чел.</a:t>
                      </a:r>
                      <a:endParaRPr lang="ru-RU" b="1" dirty="0">
                        <a:latin typeface="Times New Roman" panose="02020603050405020304" pitchFamily="18" charset="0"/>
                        <a:cs typeface="Times New Roman" panose="02020603050405020304" pitchFamily="18" charset="0"/>
                      </a:endParaRPr>
                    </a:p>
                  </a:txBody>
                  <a:tcPr anchor="ctr"/>
                </a:tc>
                <a:tc>
                  <a:txBody>
                    <a:bodyPr/>
                    <a:lstStyle/>
                    <a:p>
                      <a:pPr algn="ctr"/>
                      <a:r>
                        <a:rPr lang="ru-RU" b="1" dirty="0" smtClean="0">
                          <a:latin typeface="Times New Roman" panose="02020603050405020304" pitchFamily="18" charset="0"/>
                          <a:cs typeface="Times New Roman" panose="02020603050405020304" pitchFamily="18" charset="0"/>
                        </a:rPr>
                        <a:t>10%</a:t>
                      </a:r>
                      <a:endParaRPr lang="ru-RU" b="1" dirty="0">
                        <a:latin typeface="Times New Roman" panose="02020603050405020304" pitchFamily="18" charset="0"/>
                        <a:cs typeface="Times New Roman" panose="02020603050405020304" pitchFamily="18" charset="0"/>
                      </a:endParaRPr>
                    </a:p>
                  </a:txBody>
                  <a:tcPr anchor="ctr"/>
                </a:tc>
              </a:tr>
              <a:tr h="339239">
                <a:tc>
                  <a:txBody>
                    <a:bodyPr/>
                    <a:lstStyle/>
                    <a:p>
                      <a:r>
                        <a:rPr lang="ru-RU" b="1" dirty="0" smtClean="0">
                          <a:latin typeface="Times New Roman" panose="02020603050405020304" pitchFamily="18" charset="0"/>
                          <a:cs typeface="Times New Roman" panose="02020603050405020304" pitchFamily="18" charset="0"/>
                        </a:rPr>
                        <a:t>Разработчики</a:t>
                      </a:r>
                      <a:r>
                        <a:rPr lang="ru-RU" b="1" baseline="0" dirty="0" smtClean="0">
                          <a:latin typeface="Times New Roman" panose="02020603050405020304" pitchFamily="18" charset="0"/>
                          <a:cs typeface="Times New Roman" panose="02020603050405020304" pitchFamily="18" charset="0"/>
                        </a:rPr>
                        <a:t> ФОС</a:t>
                      </a:r>
                      <a:endParaRPr lang="ru-RU" b="1" dirty="0">
                        <a:latin typeface="Times New Roman" panose="02020603050405020304" pitchFamily="18" charset="0"/>
                        <a:cs typeface="Times New Roman" panose="02020603050405020304" pitchFamily="18" charset="0"/>
                      </a:endParaRPr>
                    </a:p>
                  </a:txBody>
                  <a:tcPr anchor="ctr"/>
                </a:tc>
                <a:tc>
                  <a:txBody>
                    <a:bodyPr/>
                    <a:lstStyle/>
                    <a:p>
                      <a:pPr algn="ctr"/>
                      <a:r>
                        <a:rPr lang="ru-RU" b="1" dirty="0" smtClean="0">
                          <a:latin typeface="Times New Roman" panose="02020603050405020304" pitchFamily="18" charset="0"/>
                          <a:cs typeface="Times New Roman" panose="02020603050405020304" pitchFamily="18" charset="0"/>
                        </a:rPr>
                        <a:t>4 чел</a:t>
                      </a:r>
                      <a:endParaRPr lang="ru-RU" b="1" dirty="0">
                        <a:latin typeface="Times New Roman" panose="02020603050405020304" pitchFamily="18" charset="0"/>
                        <a:cs typeface="Times New Roman" panose="02020603050405020304" pitchFamily="18" charset="0"/>
                      </a:endParaRPr>
                    </a:p>
                  </a:txBody>
                  <a:tcPr anchor="ctr"/>
                </a:tc>
                <a:tc>
                  <a:txBody>
                    <a:bodyPr/>
                    <a:lstStyle/>
                    <a:p>
                      <a:pPr algn="ctr"/>
                      <a:r>
                        <a:rPr lang="ru-RU" b="1" dirty="0" smtClean="0">
                          <a:latin typeface="Times New Roman" panose="02020603050405020304" pitchFamily="18" charset="0"/>
                          <a:cs typeface="Times New Roman" panose="02020603050405020304" pitchFamily="18" charset="0"/>
                        </a:rPr>
                        <a:t>6%</a:t>
                      </a:r>
                      <a:endParaRPr lang="ru-RU" b="1" dirty="0">
                        <a:latin typeface="Times New Roman" panose="02020603050405020304" pitchFamily="18" charset="0"/>
                        <a:cs typeface="Times New Roman" panose="02020603050405020304" pitchFamily="18" charset="0"/>
                      </a:endParaRPr>
                    </a:p>
                  </a:txBody>
                  <a:tcPr anchor="ctr"/>
                </a:tc>
              </a:tr>
              <a:tr h="420902">
                <a:tc>
                  <a:txBody>
                    <a:bodyPr/>
                    <a:lstStyle/>
                    <a:p>
                      <a:r>
                        <a:rPr lang="ru-RU" b="1" dirty="0" smtClean="0">
                          <a:latin typeface="Times New Roman" panose="02020603050405020304" pitchFamily="18" charset="0"/>
                          <a:cs typeface="Times New Roman" panose="02020603050405020304" pitchFamily="18" charset="0"/>
                        </a:rPr>
                        <a:t>Эксперты</a:t>
                      </a:r>
                      <a:r>
                        <a:rPr lang="ru-RU" b="1" baseline="0" dirty="0" smtClean="0">
                          <a:latin typeface="Times New Roman" panose="02020603050405020304" pitchFamily="18" charset="0"/>
                          <a:cs typeface="Times New Roman" panose="02020603050405020304" pitchFamily="18" charset="0"/>
                        </a:rPr>
                        <a:t> ФОС (внутренняя и внешняя)</a:t>
                      </a:r>
                      <a:endParaRPr lang="ru-RU" b="1" dirty="0">
                        <a:latin typeface="Times New Roman" panose="02020603050405020304" pitchFamily="18" charset="0"/>
                        <a:cs typeface="Times New Roman" panose="02020603050405020304" pitchFamily="18" charset="0"/>
                      </a:endParaRPr>
                    </a:p>
                  </a:txBody>
                  <a:tcPr anchor="ctr"/>
                </a:tc>
                <a:tc>
                  <a:txBody>
                    <a:bodyPr/>
                    <a:lstStyle/>
                    <a:p>
                      <a:pPr algn="ctr"/>
                      <a:r>
                        <a:rPr lang="ru-RU" b="1" dirty="0" smtClean="0">
                          <a:latin typeface="Times New Roman" panose="02020603050405020304" pitchFamily="18" charset="0"/>
                          <a:cs typeface="Times New Roman" panose="02020603050405020304" pitchFamily="18" charset="0"/>
                        </a:rPr>
                        <a:t>5 чел</a:t>
                      </a:r>
                      <a:endParaRPr lang="ru-RU" b="1" dirty="0">
                        <a:latin typeface="Times New Roman" panose="02020603050405020304" pitchFamily="18" charset="0"/>
                        <a:cs typeface="Times New Roman" panose="02020603050405020304" pitchFamily="18" charset="0"/>
                      </a:endParaRPr>
                    </a:p>
                  </a:txBody>
                  <a:tcPr anchor="ctr"/>
                </a:tc>
                <a:tc>
                  <a:txBody>
                    <a:bodyPr/>
                    <a:lstStyle/>
                    <a:p>
                      <a:pPr algn="ctr"/>
                      <a:r>
                        <a:rPr lang="ru-RU" b="1" dirty="0" smtClean="0">
                          <a:latin typeface="Times New Roman" panose="02020603050405020304" pitchFamily="18" charset="0"/>
                          <a:cs typeface="Times New Roman" panose="02020603050405020304" pitchFamily="18" charset="0"/>
                        </a:rPr>
                        <a:t>7%</a:t>
                      </a:r>
                      <a:endParaRPr lang="ru-RU" b="1" dirty="0">
                        <a:latin typeface="Times New Roman" panose="02020603050405020304" pitchFamily="18" charset="0"/>
                        <a:cs typeface="Times New Roman" panose="02020603050405020304" pitchFamily="18" charset="0"/>
                      </a:endParaRPr>
                    </a:p>
                  </a:txBody>
                  <a:tcPr anchor="ctr"/>
                </a:tc>
              </a:tr>
              <a:tr h="420902">
                <a:tc>
                  <a:txBody>
                    <a:bodyPr/>
                    <a:lstStyle/>
                    <a:p>
                      <a:r>
                        <a:rPr lang="ru-RU" b="1" dirty="0" smtClean="0">
                          <a:latin typeface="Times New Roman" panose="02020603050405020304" pitchFamily="18" charset="0"/>
                          <a:cs typeface="Times New Roman" panose="02020603050405020304" pitchFamily="18" charset="0"/>
                        </a:rPr>
                        <a:t>Всего</a:t>
                      </a:r>
                      <a:endParaRPr lang="ru-RU" b="1" dirty="0">
                        <a:latin typeface="Times New Roman" panose="02020603050405020304" pitchFamily="18" charset="0"/>
                        <a:cs typeface="Times New Roman" panose="02020603050405020304" pitchFamily="18" charset="0"/>
                      </a:endParaRPr>
                    </a:p>
                  </a:txBody>
                  <a:tcPr anchor="ctr"/>
                </a:tc>
                <a:tc>
                  <a:txBody>
                    <a:bodyPr/>
                    <a:lstStyle/>
                    <a:p>
                      <a:pPr algn="ctr"/>
                      <a:r>
                        <a:rPr lang="ru-RU" b="1" dirty="0" smtClean="0">
                          <a:latin typeface="Times New Roman" panose="02020603050405020304" pitchFamily="18" charset="0"/>
                          <a:cs typeface="Times New Roman" panose="02020603050405020304" pitchFamily="18" charset="0"/>
                        </a:rPr>
                        <a:t>67 чел</a:t>
                      </a:r>
                      <a:endParaRPr lang="ru-RU" b="1" dirty="0">
                        <a:latin typeface="Times New Roman" panose="02020603050405020304" pitchFamily="18" charset="0"/>
                        <a:cs typeface="Times New Roman" panose="02020603050405020304" pitchFamily="18" charset="0"/>
                      </a:endParaRPr>
                    </a:p>
                  </a:txBody>
                  <a:tcPr anchor="ctr"/>
                </a:tc>
                <a:tc>
                  <a:txBody>
                    <a:bodyPr/>
                    <a:lstStyle/>
                    <a:p>
                      <a:pPr algn="ctr"/>
                      <a:r>
                        <a:rPr lang="ru-RU" b="1" dirty="0" smtClean="0">
                          <a:latin typeface="Times New Roman" panose="02020603050405020304" pitchFamily="18" charset="0"/>
                          <a:cs typeface="Times New Roman" panose="02020603050405020304" pitchFamily="18" charset="0"/>
                        </a:rPr>
                        <a:t>100%</a:t>
                      </a:r>
                      <a:endParaRPr lang="ru-RU" b="1" dirty="0">
                        <a:latin typeface="Times New Roman" panose="02020603050405020304" pitchFamily="18" charset="0"/>
                        <a:cs typeface="Times New Roman" panose="02020603050405020304" pitchFamily="18" charset="0"/>
                      </a:endParaRPr>
                    </a:p>
                  </a:txBody>
                  <a:tcPr anchor="ctr"/>
                </a:tc>
              </a:tr>
            </a:tbl>
          </a:graphicData>
        </a:graphic>
      </p:graphicFrame>
      <p:pic>
        <p:nvPicPr>
          <p:cNvPr id="2" name="Рисунок 1"/>
          <p:cNvPicPr>
            <a:picLocks noChangeAspect="1"/>
          </p:cNvPicPr>
          <p:nvPr/>
        </p:nvPicPr>
        <p:blipFill>
          <a:blip r:embed="rId2"/>
          <a:stretch>
            <a:fillRect/>
          </a:stretch>
        </p:blipFill>
        <p:spPr>
          <a:xfrm>
            <a:off x="2199503" y="4082339"/>
            <a:ext cx="4148543" cy="2590310"/>
          </a:xfrm>
          <a:prstGeom prst="rect">
            <a:avLst/>
          </a:prstGeom>
        </p:spPr>
      </p:pic>
    </p:spTree>
    <p:extLst>
      <p:ext uri="{BB962C8B-B14F-4D97-AF65-F5344CB8AC3E}">
        <p14:creationId xmlns:p14="http://schemas.microsoft.com/office/powerpoint/2010/main" val="2397755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65487" y="193432"/>
            <a:ext cx="8457408" cy="49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sz="2000" b="1" dirty="0">
                <a:solidFill>
                  <a:srgbClr val="0070C0"/>
                </a:solidFill>
                <a:latin typeface="Times New Roman" panose="02020603050405020304" pitchFamily="18" charset="0"/>
                <a:cs typeface="Times New Roman" panose="02020603050405020304" pitchFamily="18" charset="0"/>
              </a:rPr>
              <a:t>Анализ результатов выполнения конкурсных заданий</a:t>
            </a:r>
            <a:endParaRPr lang="ru-RU" altLang="ru-RU" sz="2000" b="1" dirty="0">
              <a:solidFill>
                <a:srgbClr val="0070C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659395" y="562708"/>
            <a:ext cx="3343928" cy="6124754"/>
          </a:xfrm>
          <a:prstGeom prst="rect">
            <a:avLst/>
          </a:prstGeom>
        </p:spPr>
        <p:txBody>
          <a:bodyPr wrap="square">
            <a:spAutoFit/>
          </a:bodyPr>
          <a:lstStyle/>
          <a:p>
            <a:pPr algn="ctr"/>
            <a:r>
              <a:rPr lang="ru-RU" b="1" dirty="0">
                <a:solidFill>
                  <a:srgbClr val="0070C0"/>
                </a:solidFill>
              </a:rPr>
              <a:t>Комплексное профессиональное задание I уровня: «Тестирование</a:t>
            </a:r>
            <a:r>
              <a:rPr lang="ru-RU" b="1" dirty="0" smtClean="0">
                <a:solidFill>
                  <a:srgbClr val="0070C0"/>
                </a:solidFill>
              </a:rPr>
              <a:t>»</a:t>
            </a:r>
            <a:endParaRPr lang="en-US" b="1" dirty="0" smtClean="0">
              <a:solidFill>
                <a:srgbClr val="0070C0"/>
              </a:solidFill>
            </a:endParaRPr>
          </a:p>
          <a:p>
            <a:r>
              <a:rPr lang="ru-RU" dirty="0" smtClean="0"/>
              <a:t>-</a:t>
            </a:r>
            <a:r>
              <a:rPr lang="ru-RU" sz="2000" b="1" dirty="0">
                <a:latin typeface="Times New Roman" panose="02020603050405020304" pitchFamily="18" charset="0"/>
                <a:cs typeface="Times New Roman" panose="02020603050405020304" pitchFamily="18" charset="0"/>
              </a:rPr>
              <a:t>не все участники имели достаточную теоретическую подготовку по общепрофессиональным и профессиональным дисциплинам; </a:t>
            </a:r>
            <a:endParaRPr lang="ru-RU" sz="2000" b="1" dirty="0" smtClean="0">
              <a:latin typeface="Times New Roman" panose="02020603050405020304" pitchFamily="18" charset="0"/>
              <a:cs typeface="Times New Roman" panose="02020603050405020304" pitchFamily="18" charset="0"/>
            </a:endParaRPr>
          </a:p>
          <a:p>
            <a:endParaRPr lang="ru-RU" sz="2000" b="1" dirty="0" smtClean="0">
              <a:latin typeface="Times New Roman" panose="02020603050405020304" pitchFamily="18" charset="0"/>
              <a:cs typeface="Times New Roman" panose="02020603050405020304" pitchFamily="18" charset="0"/>
            </a:endParaRPr>
          </a:p>
          <a:p>
            <a:r>
              <a:rPr lang="ru-RU" sz="2000" b="1" dirty="0" smtClean="0">
                <a:latin typeface="Times New Roman" panose="02020603050405020304" pitchFamily="18" charset="0"/>
                <a:cs typeface="Times New Roman" panose="02020603050405020304" pitchFamily="18" charset="0"/>
              </a:rPr>
              <a:t>-</a:t>
            </a:r>
            <a:r>
              <a:rPr lang="ru-RU" sz="2000" b="1" dirty="0">
                <a:latin typeface="Times New Roman" panose="02020603050405020304" pitchFamily="18" charset="0"/>
                <a:cs typeface="Times New Roman" panose="02020603050405020304" pitchFamily="18" charset="0"/>
              </a:rPr>
              <a:t>у многих участников возникали трудности с ответом на вопросы с установлением верной последовательности и на соответствие - в тестах на эти вопросы участники не дали ответов </a:t>
            </a:r>
            <a:endParaRPr lang="ru-RU" sz="2000" b="1" dirty="0" smtClean="0">
              <a:latin typeface="Times New Roman" panose="02020603050405020304" pitchFamily="18" charset="0"/>
              <a:cs typeface="Times New Roman" panose="02020603050405020304" pitchFamily="18" charset="0"/>
            </a:endParaRPr>
          </a:p>
          <a:p>
            <a:endParaRPr lang="ru-RU" altLang="ru-RU" dirty="0"/>
          </a:p>
        </p:txBody>
      </p:sp>
      <p:graphicFrame>
        <p:nvGraphicFramePr>
          <p:cNvPr id="6" name="Диаграмма 5"/>
          <p:cNvGraphicFramePr/>
          <p:nvPr>
            <p:extLst>
              <p:ext uri="{D42A27DB-BD31-4B8C-83A1-F6EECF244321}">
                <p14:modId xmlns:p14="http://schemas.microsoft.com/office/powerpoint/2010/main" val="316437844"/>
              </p:ext>
            </p:extLst>
          </p:nvPr>
        </p:nvGraphicFramePr>
        <p:xfrm>
          <a:off x="161925" y="781300"/>
          <a:ext cx="5588086" cy="5800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51607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5803" y="135997"/>
            <a:ext cx="8457408" cy="4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sz="2000" b="1" dirty="0">
                <a:solidFill>
                  <a:schemeClr val="accent1">
                    <a:lumMod val="75000"/>
                  </a:schemeClr>
                </a:solidFill>
                <a:latin typeface="Times New Roman" panose="02020603050405020304" pitchFamily="18" charset="0"/>
                <a:cs typeface="Times New Roman" panose="02020603050405020304" pitchFamily="18" charset="0"/>
              </a:rPr>
              <a:t>Анализ результатов выполнения конкурсных заданий</a:t>
            </a:r>
            <a:endParaRPr lang="ru-RU" altLang="ru-RU" sz="20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498433" y="616423"/>
            <a:ext cx="3205952" cy="5909310"/>
          </a:xfrm>
          <a:prstGeom prst="rect">
            <a:avLst/>
          </a:prstGeom>
        </p:spPr>
        <p:txBody>
          <a:bodyPr wrap="square">
            <a:spAutoFit/>
          </a:bodyPr>
          <a:lstStyle/>
          <a:p>
            <a:pPr algn="ctr"/>
            <a:r>
              <a:rPr lang="ru-RU" b="1" dirty="0">
                <a:solidFill>
                  <a:srgbClr val="0070C0"/>
                </a:solidFill>
              </a:rPr>
              <a:t>Комплексное профессиональное задание I уровня: практическое задание </a:t>
            </a:r>
            <a:r>
              <a:rPr lang="ru-RU" b="1" dirty="0" smtClean="0">
                <a:solidFill>
                  <a:srgbClr val="0070C0"/>
                </a:solidFill>
              </a:rPr>
              <a:t>«Организация работы коллектива исполнителей»</a:t>
            </a:r>
            <a:endParaRPr lang="en-US" b="1" dirty="0" smtClean="0">
              <a:solidFill>
                <a:srgbClr val="0070C0"/>
              </a:solidFill>
            </a:endParaRPr>
          </a:p>
          <a:p>
            <a:r>
              <a:rPr lang="ru-RU" dirty="0" smtClean="0"/>
              <a:t>-</a:t>
            </a:r>
            <a:r>
              <a:rPr lang="ru-RU" b="1" dirty="0" smtClean="0">
                <a:latin typeface="Times New Roman" panose="02020603050405020304" pitchFamily="18" charset="0"/>
                <a:cs typeface="Times New Roman" panose="02020603050405020304" pitchFamily="18" charset="0"/>
              </a:rPr>
              <a:t>не </a:t>
            </a:r>
            <a:r>
              <a:rPr lang="ru-RU" b="1" dirty="0">
                <a:latin typeface="Times New Roman" panose="02020603050405020304" pitchFamily="18" charset="0"/>
                <a:cs typeface="Times New Roman" panose="02020603050405020304" pitchFamily="18" charset="0"/>
              </a:rPr>
              <a:t>все участники умеют применять нормы Трудового Кодекса </a:t>
            </a:r>
            <a:r>
              <a:rPr lang="ru-RU" b="1" dirty="0" smtClean="0">
                <a:latin typeface="Times New Roman" panose="02020603050405020304" pitchFamily="18" charset="0"/>
                <a:cs typeface="Times New Roman" panose="02020603050405020304" pitchFamily="18" charset="0"/>
              </a:rPr>
              <a:t>РФ в </a:t>
            </a:r>
            <a:r>
              <a:rPr lang="ru-RU" b="1" dirty="0">
                <a:latin typeface="Times New Roman" panose="02020603050405020304" pitchFamily="18" charset="0"/>
                <a:cs typeface="Times New Roman" panose="02020603050405020304" pitchFamily="18" charset="0"/>
              </a:rPr>
              <a:t>профессиональной </a:t>
            </a:r>
            <a:r>
              <a:rPr lang="ru-RU" b="1" dirty="0" smtClean="0">
                <a:latin typeface="Times New Roman" panose="02020603050405020304" pitchFamily="18" charset="0"/>
                <a:cs typeface="Times New Roman" panose="02020603050405020304" pitchFamily="18" charset="0"/>
              </a:rPr>
              <a:t>деятельности;</a:t>
            </a:r>
            <a:endParaRPr lang="en-US" b="1" dirty="0" smtClean="0">
              <a:latin typeface="Times New Roman" panose="02020603050405020304" pitchFamily="18" charset="0"/>
              <a:cs typeface="Times New Roman" panose="02020603050405020304" pitchFamily="18" charset="0"/>
            </a:endParaRPr>
          </a:p>
          <a:p>
            <a:r>
              <a:rPr lang="ru-RU" b="1" dirty="0" smtClean="0">
                <a:latin typeface="Times New Roman" panose="02020603050405020304" pitchFamily="18" charset="0"/>
                <a:cs typeface="Times New Roman" panose="02020603050405020304" pitchFamily="18" charset="0"/>
              </a:rPr>
              <a:t>-затруднение </a:t>
            </a:r>
            <a:r>
              <a:rPr lang="ru-RU" b="1" dirty="0">
                <a:latin typeface="Times New Roman" panose="02020603050405020304" pitchFamily="18" charset="0"/>
                <a:cs typeface="Times New Roman" panose="02020603050405020304" pitchFamily="18" charset="0"/>
              </a:rPr>
              <a:t>вызвало задание на установление верной последовательности действий при выполнении технологических операций монтажа печатной платы радиоэлектронного устройства, совершаемых коллективом </a:t>
            </a:r>
            <a:r>
              <a:rPr lang="ru-RU" b="1" dirty="0" smtClean="0">
                <a:latin typeface="Times New Roman" panose="02020603050405020304" pitchFamily="18" charset="0"/>
                <a:cs typeface="Times New Roman" panose="02020603050405020304" pitchFamily="18" charset="0"/>
              </a:rPr>
              <a:t>исполнителей</a:t>
            </a:r>
            <a:endParaRPr lang="ru-RU" b="1" dirty="0">
              <a:latin typeface="Times New Roman" panose="02020603050405020304" pitchFamily="18" charset="0"/>
              <a:cs typeface="Times New Roman" panose="02020603050405020304" pitchFamily="18" charset="0"/>
            </a:endParaRPr>
          </a:p>
          <a:p>
            <a:endParaRPr lang="ru-RU" b="1" dirty="0" smtClean="0"/>
          </a:p>
        </p:txBody>
      </p:sp>
      <p:graphicFrame>
        <p:nvGraphicFramePr>
          <p:cNvPr id="6" name="Диаграмма 5"/>
          <p:cNvGraphicFramePr/>
          <p:nvPr>
            <p:extLst>
              <p:ext uri="{D42A27DB-BD31-4B8C-83A1-F6EECF244321}">
                <p14:modId xmlns:p14="http://schemas.microsoft.com/office/powerpoint/2010/main" val="634251613"/>
              </p:ext>
            </p:extLst>
          </p:nvPr>
        </p:nvGraphicFramePr>
        <p:xfrm>
          <a:off x="345688" y="691376"/>
          <a:ext cx="5006897" cy="57986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3409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86592" y="188751"/>
            <a:ext cx="8457408" cy="286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sz="2000" b="1" dirty="0">
                <a:solidFill>
                  <a:srgbClr val="0070C0"/>
                </a:solidFill>
                <a:latin typeface="Times New Roman" panose="02020603050405020304" pitchFamily="18" charset="0"/>
                <a:cs typeface="Times New Roman" panose="02020603050405020304" pitchFamily="18" charset="0"/>
              </a:rPr>
              <a:t>Анализ результатов выполнения конкурсных заданий</a:t>
            </a:r>
            <a:endParaRPr lang="ru-RU" altLang="ru-RU" sz="2000" b="1" dirty="0">
              <a:solidFill>
                <a:srgbClr val="0070C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498433" y="369278"/>
            <a:ext cx="3469722" cy="6463308"/>
          </a:xfrm>
          <a:prstGeom prst="rect">
            <a:avLst/>
          </a:prstGeom>
        </p:spPr>
        <p:txBody>
          <a:bodyPr wrap="square">
            <a:spAutoFit/>
          </a:bodyPr>
          <a:lstStyle/>
          <a:p>
            <a:pPr algn="ctr"/>
            <a:r>
              <a:rPr lang="ru-RU" b="1" dirty="0">
                <a:solidFill>
                  <a:srgbClr val="0070C0"/>
                </a:solidFill>
              </a:rPr>
              <a:t>Комплексное профессиональное задание I уровня: практическое задание «Перевод профессионального текста (сообщения</a:t>
            </a:r>
            <a:r>
              <a:rPr lang="ru-RU" b="1" dirty="0" smtClean="0">
                <a:solidFill>
                  <a:srgbClr val="0070C0"/>
                </a:solidFill>
              </a:rPr>
              <a:t>)»</a:t>
            </a:r>
          </a:p>
          <a:p>
            <a:pPr marL="285750" indent="-285750">
              <a:buFontTx/>
              <a:buChar char="-"/>
            </a:pPr>
            <a:r>
              <a:rPr lang="ru-RU" b="1" dirty="0">
                <a:latin typeface="Times New Roman" panose="02020603050405020304" pitchFamily="18" charset="0"/>
                <a:cs typeface="Times New Roman" panose="02020603050405020304" pitchFamily="18" charset="0"/>
              </a:rPr>
              <a:t>-не все участники владеют профессиональными терминами, </a:t>
            </a:r>
            <a:r>
              <a:rPr lang="ru-RU" b="1" dirty="0" smtClean="0">
                <a:latin typeface="Times New Roman" panose="02020603050405020304" pitchFamily="18" charset="0"/>
                <a:cs typeface="Times New Roman" panose="02020603050405020304" pitchFamily="18" charset="0"/>
              </a:rPr>
              <a:t>многие работы имели недостатки </a:t>
            </a:r>
            <a:r>
              <a:rPr lang="ru-RU" b="1" dirty="0">
                <a:latin typeface="Times New Roman" panose="02020603050405020304" pitchFamily="18" charset="0"/>
                <a:cs typeface="Times New Roman" panose="02020603050405020304" pitchFamily="18" charset="0"/>
              </a:rPr>
              <a:t>в стиле изложения, но в основном передавали содержание оригинала;</a:t>
            </a:r>
          </a:p>
          <a:p>
            <a:pPr marL="285750" indent="-285750">
              <a:buFontTx/>
              <a:buChar char="-"/>
            </a:pPr>
            <a:r>
              <a:rPr lang="ru-RU" b="1" dirty="0">
                <a:latin typeface="Times New Roman" panose="02020603050405020304" pitchFamily="18" charset="0"/>
                <a:cs typeface="Times New Roman" panose="02020603050405020304" pitchFamily="18" charset="0"/>
              </a:rPr>
              <a:t>-часть переводов имели пропуски и смысловые искажения;</a:t>
            </a:r>
          </a:p>
          <a:p>
            <a:pPr marL="285750" indent="-285750">
              <a:buFontTx/>
              <a:buChar char="-"/>
            </a:pPr>
            <a:r>
              <a:rPr lang="ru-RU" b="1" dirty="0">
                <a:latin typeface="Times New Roman" panose="02020603050405020304" pitchFamily="18" charset="0"/>
                <a:cs typeface="Times New Roman" panose="02020603050405020304" pitchFamily="18" charset="0"/>
              </a:rPr>
              <a:t>-с точки зрения грамотности практически во всех текстах </a:t>
            </a:r>
            <a:r>
              <a:rPr lang="ru-RU" b="1" dirty="0" smtClean="0">
                <a:latin typeface="Times New Roman" panose="02020603050405020304" pitchFamily="18" charset="0"/>
                <a:cs typeface="Times New Roman" panose="02020603050405020304" pitchFamily="18" charset="0"/>
              </a:rPr>
              <a:t>было </a:t>
            </a:r>
            <a:r>
              <a:rPr lang="ru-RU" b="1" dirty="0">
                <a:latin typeface="Times New Roman" panose="02020603050405020304" pitchFamily="18" charset="0"/>
                <a:cs typeface="Times New Roman" panose="02020603050405020304" pitchFamily="18" charset="0"/>
              </a:rPr>
              <a:t>допущено более 4 лексических, </a:t>
            </a:r>
            <a:r>
              <a:rPr lang="ru-RU" b="1" dirty="0" smtClean="0">
                <a:latin typeface="Times New Roman" panose="02020603050405020304" pitchFamily="18" charset="0"/>
                <a:cs typeface="Times New Roman" panose="02020603050405020304" pitchFamily="18" charset="0"/>
              </a:rPr>
              <a:t>грамматических</a:t>
            </a:r>
            <a:r>
              <a:rPr lang="ru-RU" b="1" dirty="0">
                <a:latin typeface="Times New Roman" panose="02020603050405020304" pitchFamily="18" charset="0"/>
                <a:cs typeface="Times New Roman" panose="02020603050405020304" pitchFamily="18" charset="0"/>
              </a:rPr>
              <a:t>, стилистических, орфографических и пунктуационных ошибок</a:t>
            </a:r>
          </a:p>
        </p:txBody>
      </p:sp>
      <p:graphicFrame>
        <p:nvGraphicFramePr>
          <p:cNvPr id="7" name="Диаграмма 6"/>
          <p:cNvGraphicFramePr/>
          <p:nvPr>
            <p:extLst>
              <p:ext uri="{D42A27DB-BD31-4B8C-83A1-F6EECF244321}">
                <p14:modId xmlns:p14="http://schemas.microsoft.com/office/powerpoint/2010/main" val="3414669808"/>
              </p:ext>
            </p:extLst>
          </p:nvPr>
        </p:nvGraphicFramePr>
        <p:xfrm>
          <a:off x="535128" y="493295"/>
          <a:ext cx="5136299" cy="61481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60015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5803" y="135997"/>
            <a:ext cx="8457408" cy="4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sz="2000" b="1" dirty="0">
                <a:solidFill>
                  <a:srgbClr val="0070C0"/>
                </a:solidFill>
                <a:latin typeface="Times New Roman" panose="02020603050405020304" pitchFamily="18" charset="0"/>
                <a:cs typeface="Times New Roman" panose="02020603050405020304" pitchFamily="18" charset="0"/>
              </a:rPr>
              <a:t>Анализ результатов выполнения конкурсных заданий</a:t>
            </a:r>
            <a:endParaRPr lang="ru-RU" altLang="ru-RU" sz="2000" b="1" dirty="0">
              <a:solidFill>
                <a:srgbClr val="0070C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627418" y="616421"/>
            <a:ext cx="4516581" cy="6078587"/>
          </a:xfrm>
          <a:prstGeom prst="rect">
            <a:avLst/>
          </a:prstGeom>
        </p:spPr>
        <p:txBody>
          <a:bodyPr wrap="square">
            <a:spAutoFit/>
          </a:bodyPr>
          <a:lstStyle/>
          <a:p>
            <a:pPr algn="ctr"/>
            <a:r>
              <a:rPr lang="ru-RU" b="1" dirty="0">
                <a:solidFill>
                  <a:srgbClr val="0070C0"/>
                </a:solidFill>
              </a:rPr>
              <a:t>Комплексное профессиональное задание II </a:t>
            </a:r>
            <a:r>
              <a:rPr lang="ru-RU" b="1" dirty="0" smtClean="0">
                <a:solidFill>
                  <a:srgbClr val="0070C0"/>
                </a:solidFill>
              </a:rPr>
              <a:t>уровня</a:t>
            </a:r>
          </a:p>
          <a:p>
            <a:r>
              <a:rPr lang="ru-RU" sz="1600" b="1" dirty="0" smtClean="0">
                <a:solidFill>
                  <a:srgbClr val="0070C0"/>
                </a:solidFill>
              </a:rPr>
              <a:t>  Инвариантная часть </a:t>
            </a:r>
            <a:r>
              <a:rPr lang="ru-RU" sz="1600" b="1" dirty="0" smtClean="0"/>
              <a:t>- </a:t>
            </a:r>
            <a:r>
              <a:rPr lang="ru-RU" sz="1600" b="1" dirty="0" smtClean="0">
                <a:latin typeface="Times New Roman" panose="02020603050405020304" pitchFamily="18" charset="0"/>
                <a:cs typeface="Times New Roman" panose="02020603050405020304" pitchFamily="18" charset="0"/>
              </a:rPr>
              <a:t>выполнение </a:t>
            </a:r>
            <a:r>
              <a:rPr lang="ru-RU" sz="1600" b="1" dirty="0">
                <a:latin typeface="Times New Roman" panose="02020603050405020304" pitchFamily="18" charset="0"/>
                <a:cs typeface="Times New Roman" panose="02020603050405020304" pitchFamily="18" charset="0"/>
              </a:rPr>
              <a:t>монтажа радиоэлементов на печатную плату электронного устройства методом пайки, согласно представленной документации, </a:t>
            </a:r>
            <a:r>
              <a:rPr lang="ru-RU" sz="1600" b="1" dirty="0" smtClean="0">
                <a:latin typeface="Times New Roman" panose="02020603050405020304" pitchFamily="18" charset="0"/>
                <a:cs typeface="Times New Roman" panose="02020603050405020304" pitchFamily="18" charset="0"/>
              </a:rPr>
              <a:t>сборка </a:t>
            </a:r>
            <a:r>
              <a:rPr lang="ru-RU" sz="1600" b="1" dirty="0">
                <a:latin typeface="Times New Roman" panose="02020603050405020304" pitchFamily="18" charset="0"/>
                <a:cs typeface="Times New Roman" panose="02020603050405020304" pitchFamily="18" charset="0"/>
              </a:rPr>
              <a:t>элементов радиоэлектронного </a:t>
            </a:r>
            <a:r>
              <a:rPr lang="ru-RU" sz="1600" b="1" dirty="0" smtClean="0">
                <a:latin typeface="Times New Roman" panose="02020603050405020304" pitchFamily="18" charset="0"/>
                <a:cs typeface="Times New Roman" panose="02020603050405020304" pitchFamily="18" charset="0"/>
              </a:rPr>
              <a:t>устройства и  проверка </a:t>
            </a:r>
            <a:r>
              <a:rPr lang="ru-RU" sz="1600" b="1" dirty="0">
                <a:latin typeface="Times New Roman" panose="02020603050405020304" pitchFamily="18" charset="0"/>
                <a:cs typeface="Times New Roman" panose="02020603050405020304" pitchFamily="18" charset="0"/>
              </a:rPr>
              <a:t>работоспособности смонтированного электронного </a:t>
            </a:r>
            <a:r>
              <a:rPr lang="ru-RU" sz="1600" b="1" dirty="0" smtClean="0">
                <a:latin typeface="Times New Roman" panose="02020603050405020304" pitchFamily="18" charset="0"/>
                <a:cs typeface="Times New Roman" panose="02020603050405020304" pitchFamily="18" charset="0"/>
              </a:rPr>
              <a:t>устройства</a:t>
            </a:r>
            <a:r>
              <a:rPr lang="ru-RU" sz="1600" b="1" dirty="0">
                <a:latin typeface="Times New Roman" panose="02020603050405020304" pitchFamily="18" charset="0"/>
                <a:cs typeface="Times New Roman" panose="02020603050405020304" pitchFamily="18" charset="0"/>
              </a:rPr>
              <a:t>:</a:t>
            </a:r>
            <a:endParaRPr lang="ru-RU" sz="1600" b="1" dirty="0" smtClean="0">
              <a:latin typeface="Times New Roman" panose="02020603050405020304" pitchFamily="18" charset="0"/>
              <a:cs typeface="Times New Roman" panose="02020603050405020304" pitchFamily="18" charset="0"/>
            </a:endParaRPr>
          </a:p>
          <a:p>
            <a:pPr marL="285750" indent="-285750">
              <a:buFontTx/>
              <a:buChar char="-"/>
            </a:pPr>
            <a:r>
              <a:rPr lang="ru-RU" sz="1600" b="1" dirty="0" smtClean="0">
                <a:latin typeface="Times New Roman" panose="02020603050405020304" pitchFamily="18" charset="0"/>
                <a:cs typeface="Times New Roman" panose="02020603050405020304" pitchFamily="18" charset="0"/>
              </a:rPr>
              <a:t>у </a:t>
            </a:r>
            <a:r>
              <a:rPr lang="ru-RU" sz="1600" b="1" dirty="0">
                <a:latin typeface="Times New Roman" panose="02020603050405020304" pitchFamily="18" charset="0"/>
                <a:cs typeface="Times New Roman" panose="02020603050405020304" pitchFamily="18" charset="0"/>
              </a:rPr>
              <a:t>80% участников сформировано умение работать с документацией, находить решения достаточно сложной профессиональной задачи; </a:t>
            </a:r>
          </a:p>
          <a:p>
            <a:pPr marL="285750" indent="-285750">
              <a:buFontTx/>
              <a:buChar char="-"/>
            </a:pPr>
            <a:r>
              <a:rPr lang="ru-RU" sz="1600" b="1" dirty="0">
                <a:latin typeface="Times New Roman" panose="02020603050405020304" pitchFamily="18" charset="0"/>
                <a:cs typeface="Times New Roman" panose="02020603050405020304" pitchFamily="18" charset="0"/>
              </a:rPr>
              <a:t>5% участников продемонстрировала низкую теоретическую подготовку (не знают физические формулы);</a:t>
            </a:r>
          </a:p>
          <a:p>
            <a:pPr marL="285750" indent="-285750">
              <a:buFontTx/>
              <a:buChar char="-"/>
            </a:pPr>
            <a:r>
              <a:rPr lang="ru-RU" sz="1600" b="1" dirty="0">
                <a:latin typeface="Times New Roman" panose="02020603050405020304" pitchFamily="18" charset="0"/>
                <a:cs typeface="Times New Roman" panose="02020603050405020304" pitchFamily="18" charset="0"/>
              </a:rPr>
              <a:t>некоторым участникам наоборот не хватало практических навыков радиомонтажа, знаний стандартов и норм </a:t>
            </a:r>
            <a:r>
              <a:rPr lang="en-US" sz="1600" b="1" dirty="0">
                <a:latin typeface="Times New Roman" panose="02020603050405020304" pitchFamily="18" charset="0"/>
                <a:cs typeface="Times New Roman" panose="02020603050405020304" pitchFamily="18" charset="0"/>
              </a:rPr>
              <a:t>IPC</a:t>
            </a:r>
            <a:r>
              <a:rPr lang="ru-RU" sz="1600" b="1" dirty="0">
                <a:latin typeface="Times New Roman" panose="02020603050405020304" pitchFamily="18" charset="0"/>
                <a:cs typeface="Times New Roman" panose="02020603050405020304" pitchFamily="18" charset="0"/>
              </a:rPr>
              <a:t>; </a:t>
            </a:r>
          </a:p>
          <a:p>
            <a:pPr marL="285750" indent="-285750">
              <a:buFontTx/>
              <a:buChar char="-"/>
            </a:pPr>
            <a:r>
              <a:rPr lang="ru-RU" sz="1600" b="1" dirty="0">
                <a:latin typeface="Times New Roman" panose="02020603050405020304" pitchFamily="18" charset="0"/>
                <a:cs typeface="Times New Roman" panose="02020603050405020304" pitchFamily="18" charset="0"/>
              </a:rPr>
              <a:t>у 15% участников трудности вызывали измерения, связанные с применением ждущего режима осциллографа</a:t>
            </a:r>
          </a:p>
          <a:p>
            <a:endParaRPr lang="ru-RU" sz="1700"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178" y="579548"/>
            <a:ext cx="3992990" cy="6175419"/>
          </a:xfrm>
          <a:prstGeom prst="rect">
            <a:avLst/>
          </a:prstGeom>
        </p:spPr>
      </p:pic>
    </p:spTree>
    <p:extLst>
      <p:ext uri="{BB962C8B-B14F-4D97-AF65-F5344CB8AC3E}">
        <p14:creationId xmlns:p14="http://schemas.microsoft.com/office/powerpoint/2010/main" val="1771215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5803" y="135997"/>
            <a:ext cx="8457408" cy="4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sz="2000" b="1" dirty="0">
                <a:solidFill>
                  <a:srgbClr val="0070C0"/>
                </a:solidFill>
                <a:latin typeface="Times New Roman" panose="02020603050405020304" pitchFamily="18" charset="0"/>
                <a:cs typeface="Times New Roman" panose="02020603050405020304" pitchFamily="18" charset="0"/>
              </a:rPr>
              <a:t>Анализ результатов выполнения конкурсных заданий</a:t>
            </a:r>
            <a:endParaRPr lang="ru-RU" altLang="ru-RU" sz="2000" b="1" dirty="0">
              <a:solidFill>
                <a:srgbClr val="0070C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627418" y="616421"/>
            <a:ext cx="4215793" cy="5586145"/>
          </a:xfrm>
          <a:prstGeom prst="rect">
            <a:avLst/>
          </a:prstGeom>
        </p:spPr>
        <p:txBody>
          <a:bodyPr wrap="square">
            <a:spAutoFit/>
          </a:bodyPr>
          <a:lstStyle/>
          <a:p>
            <a:pPr algn="ctr"/>
            <a:r>
              <a:rPr lang="ru-RU" b="1" dirty="0">
                <a:solidFill>
                  <a:srgbClr val="0070C0"/>
                </a:solidFill>
                <a:latin typeface="Times New Roman" panose="02020603050405020304" pitchFamily="18" charset="0"/>
                <a:cs typeface="Times New Roman" panose="02020603050405020304" pitchFamily="18" charset="0"/>
              </a:rPr>
              <a:t>Комплексное профессиональное задание II уровня</a:t>
            </a:r>
          </a:p>
          <a:p>
            <a:endParaRPr lang="ru-RU" dirty="0"/>
          </a:p>
          <a:p>
            <a:r>
              <a:rPr lang="ru-RU" b="1" dirty="0"/>
              <a:t>  </a:t>
            </a:r>
            <a:r>
              <a:rPr lang="ru-RU" b="1" dirty="0">
                <a:solidFill>
                  <a:srgbClr val="0070C0"/>
                </a:solidFill>
                <a:latin typeface="Times New Roman" panose="02020603050405020304" pitchFamily="18" charset="0"/>
                <a:cs typeface="Times New Roman" panose="02020603050405020304" pitchFamily="18" charset="0"/>
              </a:rPr>
              <a:t>Вариативная часть </a:t>
            </a:r>
            <a:r>
              <a:rPr lang="ru-RU" b="1" dirty="0">
                <a:latin typeface="Times New Roman" panose="02020603050405020304" pitchFamily="18" charset="0"/>
                <a:cs typeface="Times New Roman" panose="02020603050405020304" pitchFamily="18" charset="0"/>
              </a:rPr>
              <a:t>- выполнение настройки радиоэлектронного устройства </a:t>
            </a:r>
            <a:r>
              <a:rPr lang="ru-RU" b="1" dirty="0" smtClean="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Система управления» и его исследование</a:t>
            </a:r>
          </a:p>
          <a:p>
            <a:pPr marL="285750" indent="-285750">
              <a:buFontTx/>
              <a:buChar char="-"/>
            </a:pPr>
            <a:r>
              <a:rPr lang="ru-RU" b="1" dirty="0" smtClean="0">
                <a:latin typeface="Times New Roman" panose="02020603050405020304" pitchFamily="18" charset="0"/>
                <a:cs typeface="Times New Roman" panose="02020603050405020304" pitchFamily="18" charset="0"/>
              </a:rPr>
              <a:t>участники </a:t>
            </a:r>
            <a:r>
              <a:rPr lang="ru-RU" b="1" dirty="0">
                <a:latin typeface="Times New Roman" panose="02020603050405020304" pitchFamily="18" charset="0"/>
                <a:cs typeface="Times New Roman" panose="02020603050405020304" pitchFamily="18" charset="0"/>
              </a:rPr>
              <a:t>умеют работать с технической документацией, в том числе на английском языке; </a:t>
            </a:r>
          </a:p>
          <a:p>
            <a:pPr marL="285750" indent="-285750">
              <a:buFontTx/>
              <a:buChar char="-"/>
            </a:pPr>
            <a:r>
              <a:rPr lang="ru-RU" b="1" dirty="0">
                <a:latin typeface="Times New Roman" panose="02020603050405020304" pitchFamily="18" charset="0"/>
                <a:cs typeface="Times New Roman" panose="02020603050405020304" pitchFamily="18" charset="0"/>
              </a:rPr>
              <a:t>обладают навыками использования измерительной аппаратуры.</a:t>
            </a:r>
          </a:p>
          <a:p>
            <a:pPr marL="285750" indent="-285750">
              <a:buFontTx/>
              <a:buChar char="-"/>
            </a:pPr>
            <a:r>
              <a:rPr lang="ru-RU" b="1" dirty="0">
                <a:latin typeface="Times New Roman" panose="02020603050405020304" pitchFamily="18" charset="0"/>
                <a:cs typeface="Times New Roman" panose="02020603050405020304" pitchFamily="18" charset="0"/>
              </a:rPr>
              <a:t>и</a:t>
            </a:r>
            <a:r>
              <a:rPr lang="ru-RU" b="1" dirty="0" smtClean="0">
                <a:latin typeface="Times New Roman" panose="02020603050405020304" pitchFamily="18" charset="0"/>
                <a:cs typeface="Times New Roman" panose="02020603050405020304" pitchFamily="18" charset="0"/>
              </a:rPr>
              <a:t>меют хорошие навыки </a:t>
            </a:r>
            <a:r>
              <a:rPr lang="ru-RU" b="1" dirty="0">
                <a:latin typeface="Times New Roman" panose="02020603050405020304" pitchFamily="18" charset="0"/>
                <a:cs typeface="Times New Roman" panose="02020603050405020304" pitchFamily="18" charset="0"/>
              </a:rPr>
              <a:t>чтения электрических схем и умения производить измерения с последующим вычислением требуемых электрических параметров</a:t>
            </a:r>
          </a:p>
          <a:p>
            <a:endParaRPr lang="ru-RU" sz="1600" dirty="0" smtClean="0"/>
          </a:p>
          <a:p>
            <a:endParaRPr lang="ru-RU" sz="1700" dirty="0"/>
          </a:p>
        </p:txBody>
      </p:sp>
      <p:graphicFrame>
        <p:nvGraphicFramePr>
          <p:cNvPr id="6" name="Диаграмма 5"/>
          <p:cNvGraphicFramePr/>
          <p:nvPr>
            <p:extLst>
              <p:ext uri="{D42A27DB-BD31-4B8C-83A1-F6EECF244321}">
                <p14:modId xmlns:p14="http://schemas.microsoft.com/office/powerpoint/2010/main" val="1154678486"/>
              </p:ext>
            </p:extLst>
          </p:nvPr>
        </p:nvGraphicFramePr>
        <p:xfrm>
          <a:off x="511718" y="616422"/>
          <a:ext cx="3991009" cy="61740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66595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0"/>
            <a:ext cx="7886700" cy="631065"/>
          </a:xfrm>
        </p:spPr>
        <p:txBody>
          <a:bodyPr>
            <a:normAutofit/>
          </a:bodyPr>
          <a:lstStyle/>
          <a:p>
            <a:pPr algn="ctr"/>
            <a:r>
              <a:rPr lang="ru-RU" sz="2000" b="1" dirty="0" smtClean="0">
                <a:solidFill>
                  <a:srgbClr val="0070C0"/>
                </a:solidFill>
                <a:latin typeface="Times New Roman" panose="02020603050405020304" pitchFamily="18" charset="0"/>
                <a:cs typeface="Times New Roman" panose="02020603050405020304" pitchFamily="18" charset="0"/>
              </a:rPr>
              <a:t>Средний процент выполнения олимпиадных заданий</a:t>
            </a:r>
            <a:endParaRPr lang="ru-RU" sz="2000" b="1" dirty="0">
              <a:solidFill>
                <a:srgbClr val="0070C0"/>
              </a:solidFill>
              <a:latin typeface="Times New Roman" panose="02020603050405020304" pitchFamily="18" charset="0"/>
              <a:cs typeface="Times New Roman" panose="02020603050405020304" pitchFamily="18" charset="0"/>
            </a:endParaRPr>
          </a:p>
        </p:txBody>
      </p:sp>
      <p:pic>
        <p:nvPicPr>
          <p:cNvPr id="18" name="Рисунок 17"/>
          <p:cNvPicPr>
            <a:picLocks noChangeAspect="1"/>
          </p:cNvPicPr>
          <p:nvPr/>
        </p:nvPicPr>
        <p:blipFill rotWithShape="1">
          <a:blip r:embed="rId2">
            <a:extLst>
              <a:ext uri="{28A0092B-C50C-407E-A947-70E740481C1C}">
                <a14:useLocalDpi xmlns:a14="http://schemas.microsoft.com/office/drawing/2010/main" val="0"/>
              </a:ext>
            </a:extLst>
          </a:blip>
          <a:srcRect l="3099" t="9827"/>
          <a:stretch/>
        </p:blipFill>
        <p:spPr>
          <a:xfrm>
            <a:off x="283335" y="703385"/>
            <a:ext cx="8860665" cy="5827893"/>
          </a:xfrm>
          <a:prstGeom prst="rect">
            <a:avLst/>
          </a:prstGeom>
        </p:spPr>
      </p:pic>
    </p:spTree>
    <p:extLst>
      <p:ext uri="{BB962C8B-B14F-4D97-AF65-F5344CB8AC3E}">
        <p14:creationId xmlns:p14="http://schemas.microsoft.com/office/powerpoint/2010/main" val="235601240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1933</TotalTime>
  <Words>1671</Words>
  <Application>Microsoft Office PowerPoint</Application>
  <PresentationFormat>Экран (4:3)</PresentationFormat>
  <Paragraphs>149</Paragraphs>
  <Slides>22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22</vt:i4>
      </vt:variant>
    </vt:vector>
  </HeadingPairs>
  <TitlesOfParts>
    <vt:vector size="27"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Средний процент выполнения олимпиадных заданий</vt:lpstr>
      <vt:lpstr>Размах результатов выполнения заданий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diakov.net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kolesnikov-dv</dc:creator>
  <cp:lastModifiedBy>HP</cp:lastModifiedBy>
  <cp:revision>160</cp:revision>
  <dcterms:created xsi:type="dcterms:W3CDTF">2016-11-20T05:02:39Z</dcterms:created>
  <dcterms:modified xsi:type="dcterms:W3CDTF">2017-11-20T08:41:40Z</dcterms:modified>
</cp:coreProperties>
</file>